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0" r:id="rId7"/>
    <p:sldId id="261" r:id="rId8"/>
    <p:sldId id="270" r:id="rId9"/>
    <p:sldId id="263" r:id="rId10"/>
    <p:sldId id="264" r:id="rId11"/>
    <p:sldId id="265" r:id="rId12"/>
    <p:sldId id="266" r:id="rId13"/>
    <p:sldId id="267" r:id="rId14"/>
    <p:sldId id="269" r:id="rId15"/>
    <p:sldId id="268" r:id="rId16"/>
    <p:sldId id="271" r:id="rId17"/>
    <p:sldId id="272" r:id="rId18"/>
    <p:sldId id="273" r:id="rId19"/>
    <p:sldId id="276" r:id="rId20"/>
    <p:sldId id="274" r:id="rId21"/>
    <p:sldId id="277" r:id="rId22"/>
    <p:sldId id="275" r:id="rId23"/>
    <p:sldId id="278" r:id="rId24"/>
    <p:sldId id="279" r:id="rId25"/>
    <p:sldId id="280" r:id="rId26"/>
    <p:sldId id="281" r:id="rId27"/>
    <p:sldId id="282" r:id="rId28"/>
    <p:sldId id="285" r:id="rId29"/>
    <p:sldId id="284" r:id="rId30"/>
    <p:sldId id="286" r:id="rId31"/>
    <p:sldId id="287" r:id="rId32"/>
    <p:sldId id="288" r:id="rId33"/>
    <p:sldId id="283"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FFC000"/>
    <a:srgbClr val="FF66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1B69C1-C961-4F2D-8637-4B16C3868AEB}" v="3203" dt="2019-05-15T00:08:37.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13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8A5E-18CD-4B7A-BF1C-69822FFF54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CE6BF29-95E8-4D4C-8FDA-9032C3055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A5F8107-86B7-4C1E-ADCB-FF299B85F241}"/>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5" name="Footer Placeholder 4">
            <a:extLst>
              <a:ext uri="{FF2B5EF4-FFF2-40B4-BE49-F238E27FC236}">
                <a16:creationId xmlns:a16="http://schemas.microsoft.com/office/drawing/2014/main" id="{54F86A18-2488-4363-8202-EC9F013B3C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844DBFA-339C-435F-88FE-C9C66424E86A}"/>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318505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3AAC-B35D-4F6D-A574-328EB074B11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E0038D1-B799-4016-819A-E031783B0D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97A2447-CF73-4392-8B92-E5202EBB9DB0}"/>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5" name="Footer Placeholder 4">
            <a:extLst>
              <a:ext uri="{FF2B5EF4-FFF2-40B4-BE49-F238E27FC236}">
                <a16:creationId xmlns:a16="http://schemas.microsoft.com/office/drawing/2014/main" id="{DAD9D6AB-92D5-47D1-BC35-B1DDFC1B341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9426E07-DD26-42A1-A44C-CF55B9AC8B0D}"/>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64840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F07037-50F7-4E22-AF1D-07605A3F7C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2F5A09C-2425-477F-90DF-E81FBE2081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905D4D-2CA1-4A3D-BA53-1F65D8ADDBFA}"/>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5" name="Footer Placeholder 4">
            <a:extLst>
              <a:ext uri="{FF2B5EF4-FFF2-40B4-BE49-F238E27FC236}">
                <a16:creationId xmlns:a16="http://schemas.microsoft.com/office/drawing/2014/main" id="{85DA7DD2-3DA9-412D-B690-9789F4BAB36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7159F95-4D84-4527-A680-45ABE0642E67}"/>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82991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1F2E-40B5-44A7-86D9-DF6CD71E633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329C237-9964-4072-AEDA-A37AB68AD1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964F960-5828-47DF-B301-EDDA49A82FF9}"/>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5" name="Footer Placeholder 4">
            <a:extLst>
              <a:ext uri="{FF2B5EF4-FFF2-40B4-BE49-F238E27FC236}">
                <a16:creationId xmlns:a16="http://schemas.microsoft.com/office/drawing/2014/main" id="{2A83F64E-36ED-4AC9-B49E-9023DBC152C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1CAA111-0F0B-4DF9-B80F-5FD9E26DCCE8}"/>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134522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96E9-6C0A-4299-92B6-D4D2948D70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8AF3944-B890-45E8-B90B-82C111F64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31DECF-89F9-4A8E-9198-15F1EF2A827F}"/>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5" name="Footer Placeholder 4">
            <a:extLst>
              <a:ext uri="{FF2B5EF4-FFF2-40B4-BE49-F238E27FC236}">
                <a16:creationId xmlns:a16="http://schemas.microsoft.com/office/drawing/2014/main" id="{D1C6A14A-BEEB-4CA2-8BF3-A8047F5B07B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A3AF44-19B5-4E97-8B26-8183F097ACA1}"/>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3143327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4303-1FC6-4B12-9250-36335111B18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5053796-C7E1-4FFE-A46F-5687ED9073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07133F8-B124-4419-8003-A60487B631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D346049-0501-4341-857A-F8AACD42C576}"/>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6" name="Footer Placeholder 5">
            <a:extLst>
              <a:ext uri="{FF2B5EF4-FFF2-40B4-BE49-F238E27FC236}">
                <a16:creationId xmlns:a16="http://schemas.microsoft.com/office/drawing/2014/main" id="{8B4B1BEE-55FE-4926-B1AF-5EBDF963573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3489DEA-2F50-4A29-8FB4-F96301BB6933}"/>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404198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52B3-72B4-4F11-914B-EEA88292F68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6A8EDA7-ECB1-4CFF-BD29-96DFABCEE8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746D09-BE43-4C4E-89BF-6C51AD03DE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EBC16887-D1CA-41D0-9A01-8D05301155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B53EDD-C975-4937-9532-4D3CBBFD13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6C6BAD7-FF80-415A-B0ED-E39B3F7AFCB2}"/>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8" name="Footer Placeholder 7">
            <a:extLst>
              <a:ext uri="{FF2B5EF4-FFF2-40B4-BE49-F238E27FC236}">
                <a16:creationId xmlns:a16="http://schemas.microsoft.com/office/drawing/2014/main" id="{EE1CCCD0-3EA8-44C9-A875-55F5E51F76F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692A5B9-6B17-48C2-844D-6F2E62884F28}"/>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48240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553B1-742A-49E2-8E69-EE3F661B6F6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05EEBA3-4591-4156-A19E-F3E32327E3B4}"/>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4" name="Footer Placeholder 3">
            <a:extLst>
              <a:ext uri="{FF2B5EF4-FFF2-40B4-BE49-F238E27FC236}">
                <a16:creationId xmlns:a16="http://schemas.microsoft.com/office/drawing/2014/main" id="{117F7E76-1C35-449A-931E-117DF5B610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9C23C7F-A7A1-4C50-8CD4-23EEA4E13109}"/>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161258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6D04B-A9E9-46A4-AE09-3C25331E51B7}"/>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3" name="Footer Placeholder 2">
            <a:extLst>
              <a:ext uri="{FF2B5EF4-FFF2-40B4-BE49-F238E27FC236}">
                <a16:creationId xmlns:a16="http://schemas.microsoft.com/office/drawing/2014/main" id="{2C96FFB3-590A-4951-BEFB-20F72DBDC39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A3EF4CD-F7C0-4F38-A52A-7F84E9F4252D}"/>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100896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EC1A-60B6-4D9E-A554-E0A37BA0E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6439058-BA4C-4CF5-9E5A-EDD31C1BFA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EEF53EA-BD44-441A-9E11-369EA4F79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30871-AAB0-41C7-8404-A7DABB8A0B08}"/>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6" name="Footer Placeholder 5">
            <a:extLst>
              <a:ext uri="{FF2B5EF4-FFF2-40B4-BE49-F238E27FC236}">
                <a16:creationId xmlns:a16="http://schemas.microsoft.com/office/drawing/2014/main" id="{489F8818-35A6-4B83-8558-80E893D138A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CEB1254-B4F4-47B3-8203-81FA5D482DB3}"/>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1323573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C30B-ED36-472B-8DF3-E33132C09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1C7481F-7FC6-4881-B3C3-671162C544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32D7DDD-9F7D-476C-B2D4-1EF32BC26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015644-7029-42AA-B95C-D225889804D6}"/>
              </a:ext>
            </a:extLst>
          </p:cNvPr>
          <p:cNvSpPr>
            <a:spLocks noGrp="1"/>
          </p:cNvSpPr>
          <p:nvPr>
            <p:ph type="dt" sz="half" idx="10"/>
          </p:nvPr>
        </p:nvSpPr>
        <p:spPr/>
        <p:txBody>
          <a:bodyPr/>
          <a:lstStyle/>
          <a:p>
            <a:fld id="{851DD66A-C287-4581-ABE3-D09E0DC7A6EF}" type="datetimeFigureOut">
              <a:rPr lang="en-AU" smtClean="0"/>
              <a:t>20/06/2019</a:t>
            </a:fld>
            <a:endParaRPr lang="en-AU"/>
          </a:p>
        </p:txBody>
      </p:sp>
      <p:sp>
        <p:nvSpPr>
          <p:cNvPr id="6" name="Footer Placeholder 5">
            <a:extLst>
              <a:ext uri="{FF2B5EF4-FFF2-40B4-BE49-F238E27FC236}">
                <a16:creationId xmlns:a16="http://schemas.microsoft.com/office/drawing/2014/main" id="{551C4349-18C4-4039-8C69-6575E4C600E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46E0CEB-908D-4606-8EC6-39FA832FC34E}"/>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2501432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6757D4-15E2-4541-B017-0779774D4B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543270E-9D1C-4835-9D5C-CF311B02F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39BCDEE-5CCC-4109-AB60-23D8427A6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DD66A-C287-4581-ABE3-D09E0DC7A6EF}" type="datetimeFigureOut">
              <a:rPr lang="en-AU" smtClean="0"/>
              <a:t>20/06/2019</a:t>
            </a:fld>
            <a:endParaRPr lang="en-AU"/>
          </a:p>
        </p:txBody>
      </p:sp>
      <p:sp>
        <p:nvSpPr>
          <p:cNvPr id="5" name="Footer Placeholder 4">
            <a:extLst>
              <a:ext uri="{FF2B5EF4-FFF2-40B4-BE49-F238E27FC236}">
                <a16:creationId xmlns:a16="http://schemas.microsoft.com/office/drawing/2014/main" id="{55EA487A-65BE-4671-89EE-1F2FCECC2D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9AE9CA2-EB00-4414-A8A5-6381C5629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8A542-38B6-4322-B543-7EC23E8302C0}" type="slidenum">
              <a:rPr lang="en-AU" smtClean="0"/>
              <a:t>‹#›</a:t>
            </a:fld>
            <a:endParaRPr lang="en-AU"/>
          </a:p>
        </p:txBody>
      </p:sp>
    </p:spTree>
    <p:extLst>
      <p:ext uri="{BB962C8B-B14F-4D97-AF65-F5344CB8AC3E}">
        <p14:creationId xmlns:p14="http://schemas.microsoft.com/office/powerpoint/2010/main" val="2998520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122B-7B5E-440A-AEF8-FE511AD1B37B}"/>
              </a:ext>
            </a:extLst>
          </p:cNvPr>
          <p:cNvSpPr>
            <a:spLocks noGrp="1"/>
          </p:cNvSpPr>
          <p:nvPr>
            <p:ph type="ctrTitle"/>
          </p:nvPr>
        </p:nvSpPr>
        <p:spPr/>
        <p:txBody>
          <a:bodyPr/>
          <a:lstStyle/>
          <a:p>
            <a:r>
              <a:rPr lang="en-AU"/>
              <a:t>14/5/19</a:t>
            </a:r>
          </a:p>
        </p:txBody>
      </p:sp>
      <p:sp>
        <p:nvSpPr>
          <p:cNvPr id="3" name="Subtitle 2">
            <a:extLst>
              <a:ext uri="{FF2B5EF4-FFF2-40B4-BE49-F238E27FC236}">
                <a16:creationId xmlns:a16="http://schemas.microsoft.com/office/drawing/2014/main" id="{A8C20775-FE3B-4399-B588-30BF1FED8CE0}"/>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945163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CB </a:t>
            </a:r>
          </a:p>
        </p:txBody>
      </p:sp>
      <p:pic>
        <p:nvPicPr>
          <p:cNvPr id="4" name="Picture 3">
            <a:extLst>
              <a:ext uri="{FF2B5EF4-FFF2-40B4-BE49-F238E27FC236}">
                <a16:creationId xmlns:a16="http://schemas.microsoft.com/office/drawing/2014/main" id="{66B1B324-F336-4159-913D-EDF279A51F27}"/>
              </a:ext>
            </a:extLst>
          </p:cNvPr>
          <p:cNvPicPr>
            <a:picLocks noChangeAspect="1"/>
          </p:cNvPicPr>
          <p:nvPr/>
        </p:nvPicPr>
        <p:blipFill>
          <a:blip r:embed="rId2"/>
          <a:stretch>
            <a:fillRect/>
          </a:stretch>
        </p:blipFill>
        <p:spPr>
          <a:xfrm>
            <a:off x="1458254" y="1188454"/>
            <a:ext cx="8445934" cy="5317118"/>
          </a:xfrm>
          <a:prstGeom prst="rect">
            <a:avLst/>
          </a:prstGeom>
        </p:spPr>
      </p:pic>
      <p:sp>
        <p:nvSpPr>
          <p:cNvPr id="5" name="Rectangle 4">
            <a:extLst>
              <a:ext uri="{FF2B5EF4-FFF2-40B4-BE49-F238E27FC236}">
                <a16:creationId xmlns:a16="http://schemas.microsoft.com/office/drawing/2014/main" id="{389B81C0-9AD3-4BB7-9F17-A94DAFF2CCC9}"/>
              </a:ext>
            </a:extLst>
          </p:cNvPr>
          <p:cNvSpPr/>
          <p:nvPr/>
        </p:nvSpPr>
        <p:spPr>
          <a:xfrm>
            <a:off x="7381188" y="1188455"/>
            <a:ext cx="2523000" cy="3685204"/>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0070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57DAAF-B69E-424B-BC63-CBAB5F89E58F}"/>
              </a:ext>
            </a:extLst>
          </p:cNvPr>
          <p:cNvPicPr>
            <a:picLocks noChangeAspect="1"/>
          </p:cNvPicPr>
          <p:nvPr/>
        </p:nvPicPr>
        <p:blipFill>
          <a:blip r:embed="rId2"/>
          <a:stretch>
            <a:fillRect/>
          </a:stretch>
        </p:blipFill>
        <p:spPr>
          <a:xfrm>
            <a:off x="1335803" y="1062534"/>
            <a:ext cx="8426883" cy="5524784"/>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EH </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66983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A17F6E-4ED4-4DCE-92C2-3BA83B10AC82}"/>
              </a:ext>
            </a:extLst>
          </p:cNvPr>
          <p:cNvPicPr>
            <a:picLocks noChangeAspect="1"/>
          </p:cNvPicPr>
          <p:nvPr/>
        </p:nvPicPr>
        <p:blipFill>
          <a:blip r:embed="rId2"/>
          <a:stretch>
            <a:fillRect/>
          </a:stretch>
        </p:blipFill>
        <p:spPr>
          <a:xfrm>
            <a:off x="1215146" y="1062534"/>
            <a:ext cx="8547539" cy="5537485"/>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NS </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660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00751-BB41-4A5F-B23E-D2336255A5E5}"/>
              </a:ext>
            </a:extLst>
          </p:cNvPr>
          <p:cNvPicPr>
            <a:picLocks noChangeAspect="1"/>
          </p:cNvPicPr>
          <p:nvPr/>
        </p:nvPicPr>
        <p:blipFill>
          <a:blip r:embed="rId2"/>
          <a:stretch>
            <a:fillRect/>
          </a:stretch>
        </p:blipFill>
        <p:spPr>
          <a:xfrm>
            <a:off x="1272299" y="1004385"/>
            <a:ext cx="8490386" cy="5550185"/>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DH</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58421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20969-22A0-4A5E-BAE9-8DC10B94C688}"/>
              </a:ext>
            </a:extLst>
          </p:cNvPr>
          <p:cNvPicPr>
            <a:picLocks noChangeAspect="1"/>
          </p:cNvPicPr>
          <p:nvPr/>
        </p:nvPicPr>
        <p:blipFill>
          <a:blip r:embed="rId2"/>
          <a:stretch>
            <a:fillRect/>
          </a:stretch>
        </p:blipFill>
        <p:spPr>
          <a:xfrm>
            <a:off x="1265948" y="1163872"/>
            <a:ext cx="8496737" cy="5480332"/>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all sites</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1242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B07-23B9-4046-89CB-2607A6618E11}"/>
              </a:ext>
            </a:extLst>
          </p:cNvPr>
          <p:cNvSpPr>
            <a:spLocks noGrp="1"/>
          </p:cNvSpPr>
          <p:nvPr>
            <p:ph type="title"/>
          </p:nvPr>
        </p:nvSpPr>
        <p:spPr/>
        <p:txBody>
          <a:bodyPr/>
          <a:lstStyle/>
          <a:p>
            <a:r>
              <a:rPr lang="en-AU" dirty="0"/>
              <a:t>Categorical x versus y</a:t>
            </a:r>
          </a:p>
        </p:txBody>
      </p:sp>
      <p:pic>
        <p:nvPicPr>
          <p:cNvPr id="4" name="Content Placeholder 3">
            <a:extLst>
              <a:ext uri="{FF2B5EF4-FFF2-40B4-BE49-F238E27FC236}">
                <a16:creationId xmlns:a16="http://schemas.microsoft.com/office/drawing/2014/main" id="{8E2A91B9-BED6-4FC0-8099-0EE2104E62BF}"/>
              </a:ext>
            </a:extLst>
          </p:cNvPr>
          <p:cNvPicPr>
            <a:picLocks noGrp="1" noChangeAspect="1"/>
          </p:cNvPicPr>
          <p:nvPr>
            <p:ph idx="1"/>
          </p:nvPr>
        </p:nvPicPr>
        <p:blipFill>
          <a:blip r:embed="rId2"/>
          <a:stretch>
            <a:fillRect/>
          </a:stretch>
        </p:blipFill>
        <p:spPr>
          <a:xfrm>
            <a:off x="1922280" y="1985912"/>
            <a:ext cx="3598302" cy="3256336"/>
          </a:xfrm>
          <a:prstGeom prst="rect">
            <a:avLst/>
          </a:prstGeom>
        </p:spPr>
      </p:pic>
      <p:pic>
        <p:nvPicPr>
          <p:cNvPr id="6" name="Picture 5">
            <a:extLst>
              <a:ext uri="{FF2B5EF4-FFF2-40B4-BE49-F238E27FC236}">
                <a16:creationId xmlns:a16="http://schemas.microsoft.com/office/drawing/2014/main" id="{5BE47E5A-A823-44F1-B206-2797744246B0}"/>
              </a:ext>
            </a:extLst>
          </p:cNvPr>
          <p:cNvPicPr>
            <a:picLocks noChangeAspect="1"/>
          </p:cNvPicPr>
          <p:nvPr/>
        </p:nvPicPr>
        <p:blipFill>
          <a:blip r:embed="rId3"/>
          <a:stretch>
            <a:fillRect/>
          </a:stretch>
        </p:blipFill>
        <p:spPr>
          <a:xfrm>
            <a:off x="5805448" y="1931779"/>
            <a:ext cx="3556061" cy="3256336"/>
          </a:xfrm>
          <a:prstGeom prst="rect">
            <a:avLst/>
          </a:prstGeom>
        </p:spPr>
      </p:pic>
      <p:sp>
        <p:nvSpPr>
          <p:cNvPr id="7" name="TextBox 6">
            <a:extLst>
              <a:ext uri="{FF2B5EF4-FFF2-40B4-BE49-F238E27FC236}">
                <a16:creationId xmlns:a16="http://schemas.microsoft.com/office/drawing/2014/main" id="{7F3DB1AC-1B8C-45E0-BC33-3CCE4F95DEF7}"/>
              </a:ext>
            </a:extLst>
          </p:cNvPr>
          <p:cNvSpPr txBox="1"/>
          <p:nvPr/>
        </p:nvSpPr>
        <p:spPr>
          <a:xfrm>
            <a:off x="2901731" y="5308250"/>
            <a:ext cx="2786000" cy="369332"/>
          </a:xfrm>
          <a:prstGeom prst="rect">
            <a:avLst/>
          </a:prstGeom>
          <a:noFill/>
        </p:spPr>
        <p:txBody>
          <a:bodyPr wrap="square" rtlCol="0">
            <a:spAutoFit/>
          </a:bodyPr>
          <a:lstStyle/>
          <a:p>
            <a:r>
              <a:rPr lang="en-AU" dirty="0"/>
              <a:t>Depth Bin</a:t>
            </a:r>
          </a:p>
        </p:txBody>
      </p:sp>
      <p:sp>
        <p:nvSpPr>
          <p:cNvPr id="8" name="TextBox 7">
            <a:extLst>
              <a:ext uri="{FF2B5EF4-FFF2-40B4-BE49-F238E27FC236}">
                <a16:creationId xmlns:a16="http://schemas.microsoft.com/office/drawing/2014/main" id="{0C853C24-0B2A-4852-BE50-47689BA978A2}"/>
              </a:ext>
            </a:extLst>
          </p:cNvPr>
          <p:cNvSpPr txBox="1"/>
          <p:nvPr/>
        </p:nvSpPr>
        <p:spPr>
          <a:xfrm>
            <a:off x="7214619" y="5188115"/>
            <a:ext cx="2045110" cy="369332"/>
          </a:xfrm>
          <a:prstGeom prst="rect">
            <a:avLst/>
          </a:prstGeom>
          <a:noFill/>
        </p:spPr>
        <p:txBody>
          <a:bodyPr wrap="square" rtlCol="0">
            <a:spAutoFit/>
          </a:bodyPr>
          <a:lstStyle/>
          <a:p>
            <a:r>
              <a:rPr lang="en-AU" dirty="0"/>
              <a:t>Site</a:t>
            </a:r>
          </a:p>
        </p:txBody>
      </p:sp>
    </p:spTree>
    <p:extLst>
      <p:ext uri="{BB962C8B-B14F-4D97-AF65-F5344CB8AC3E}">
        <p14:creationId xmlns:p14="http://schemas.microsoft.com/office/powerpoint/2010/main" val="297526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23D3-6B82-4F22-98FB-51A451A91C19}"/>
              </a:ext>
            </a:extLst>
          </p:cNvPr>
          <p:cNvSpPr>
            <a:spLocks noGrp="1"/>
          </p:cNvSpPr>
          <p:nvPr>
            <p:ph type="title"/>
          </p:nvPr>
        </p:nvSpPr>
        <p:spPr/>
        <p:txBody>
          <a:bodyPr/>
          <a:lstStyle/>
          <a:p>
            <a:r>
              <a:rPr lang="en-AU" dirty="0"/>
              <a:t>Interactions</a:t>
            </a:r>
          </a:p>
        </p:txBody>
      </p:sp>
      <p:pic>
        <p:nvPicPr>
          <p:cNvPr id="4" name="Content Placeholder 3">
            <a:extLst>
              <a:ext uri="{FF2B5EF4-FFF2-40B4-BE49-F238E27FC236}">
                <a16:creationId xmlns:a16="http://schemas.microsoft.com/office/drawing/2014/main" id="{7DC0F10E-45C8-4F54-9481-E2FB87B9C416}"/>
              </a:ext>
            </a:extLst>
          </p:cNvPr>
          <p:cNvPicPr>
            <a:picLocks noGrp="1" noChangeAspect="1"/>
          </p:cNvPicPr>
          <p:nvPr>
            <p:ph idx="1"/>
          </p:nvPr>
        </p:nvPicPr>
        <p:blipFill>
          <a:blip r:embed="rId2"/>
          <a:stretch>
            <a:fillRect/>
          </a:stretch>
        </p:blipFill>
        <p:spPr>
          <a:xfrm>
            <a:off x="197100" y="1690688"/>
            <a:ext cx="8607536" cy="4507568"/>
          </a:xfrm>
          <a:prstGeom prst="rect">
            <a:avLst/>
          </a:prstGeom>
        </p:spPr>
      </p:pic>
      <p:pic>
        <p:nvPicPr>
          <p:cNvPr id="5" name="Picture 4">
            <a:extLst>
              <a:ext uri="{FF2B5EF4-FFF2-40B4-BE49-F238E27FC236}">
                <a16:creationId xmlns:a16="http://schemas.microsoft.com/office/drawing/2014/main" id="{9CBF5B12-0516-4AEC-A37C-D5FD9AEA6805}"/>
              </a:ext>
            </a:extLst>
          </p:cNvPr>
          <p:cNvPicPr>
            <a:picLocks noChangeAspect="1"/>
          </p:cNvPicPr>
          <p:nvPr/>
        </p:nvPicPr>
        <p:blipFill>
          <a:blip r:embed="rId3"/>
          <a:stretch>
            <a:fillRect/>
          </a:stretch>
        </p:blipFill>
        <p:spPr>
          <a:xfrm>
            <a:off x="9093379" y="3619549"/>
            <a:ext cx="2529870" cy="2350990"/>
          </a:xfrm>
          <a:prstGeom prst="rect">
            <a:avLst/>
          </a:prstGeom>
        </p:spPr>
      </p:pic>
      <p:pic>
        <p:nvPicPr>
          <p:cNvPr id="6" name="Picture 5">
            <a:extLst>
              <a:ext uri="{FF2B5EF4-FFF2-40B4-BE49-F238E27FC236}">
                <a16:creationId xmlns:a16="http://schemas.microsoft.com/office/drawing/2014/main" id="{A02BDBB3-5A3C-4E72-8515-0E5CECD64C7D}"/>
              </a:ext>
            </a:extLst>
          </p:cNvPr>
          <p:cNvPicPr>
            <a:picLocks noChangeAspect="1"/>
          </p:cNvPicPr>
          <p:nvPr/>
        </p:nvPicPr>
        <p:blipFill>
          <a:blip r:embed="rId4"/>
          <a:stretch>
            <a:fillRect/>
          </a:stretch>
        </p:blipFill>
        <p:spPr>
          <a:xfrm>
            <a:off x="8987957" y="1229698"/>
            <a:ext cx="2450403" cy="2199302"/>
          </a:xfrm>
          <a:prstGeom prst="rect">
            <a:avLst/>
          </a:prstGeom>
        </p:spPr>
      </p:pic>
      <p:cxnSp>
        <p:nvCxnSpPr>
          <p:cNvPr id="8" name="Straight Connector 7">
            <a:extLst>
              <a:ext uri="{FF2B5EF4-FFF2-40B4-BE49-F238E27FC236}">
                <a16:creationId xmlns:a16="http://schemas.microsoft.com/office/drawing/2014/main" id="{F2FCB890-F614-48AA-B28D-D7600FEC4710}"/>
              </a:ext>
            </a:extLst>
          </p:cNvPr>
          <p:cNvCxnSpPr/>
          <p:nvPr/>
        </p:nvCxnSpPr>
        <p:spPr>
          <a:xfrm>
            <a:off x="3544478" y="2733773"/>
            <a:ext cx="4807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0D0765-B897-41B8-8045-0CFF67DA3800}"/>
              </a:ext>
            </a:extLst>
          </p:cNvPr>
          <p:cNvCxnSpPr/>
          <p:nvPr/>
        </p:nvCxnSpPr>
        <p:spPr>
          <a:xfrm>
            <a:off x="5506824" y="2499674"/>
            <a:ext cx="48076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F39891-FC44-4D89-924E-D6FFEAC0840A}"/>
              </a:ext>
            </a:extLst>
          </p:cNvPr>
          <p:cNvCxnSpPr/>
          <p:nvPr/>
        </p:nvCxnSpPr>
        <p:spPr>
          <a:xfrm>
            <a:off x="7467600" y="2312066"/>
            <a:ext cx="48076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6B4D1A3-0D5F-4EE7-8553-C161658C1E47}"/>
              </a:ext>
            </a:extLst>
          </p:cNvPr>
          <p:cNvGrpSpPr/>
          <p:nvPr/>
        </p:nvGrpSpPr>
        <p:grpSpPr>
          <a:xfrm>
            <a:off x="6096000" y="5746"/>
            <a:ext cx="2540944" cy="2044319"/>
            <a:chOff x="6046875" y="115330"/>
            <a:chExt cx="2540944" cy="2044319"/>
          </a:xfrm>
        </p:grpSpPr>
        <p:pic>
          <p:nvPicPr>
            <p:cNvPr id="11" name="Picture 10">
              <a:extLst>
                <a:ext uri="{FF2B5EF4-FFF2-40B4-BE49-F238E27FC236}">
                  <a16:creationId xmlns:a16="http://schemas.microsoft.com/office/drawing/2014/main" id="{046EFEAA-9CB5-4ECF-83D1-A824FA659386}"/>
                </a:ext>
              </a:extLst>
            </p:cNvPr>
            <p:cNvPicPr>
              <a:picLocks noChangeAspect="1"/>
            </p:cNvPicPr>
            <p:nvPr/>
          </p:nvPicPr>
          <p:blipFill rotWithShape="1">
            <a:blip r:embed="rId5"/>
            <a:srcRect r="7975"/>
            <a:stretch/>
          </p:blipFill>
          <p:spPr>
            <a:xfrm>
              <a:off x="6285324" y="115330"/>
              <a:ext cx="2302495" cy="1886047"/>
            </a:xfrm>
            <a:prstGeom prst="rect">
              <a:avLst/>
            </a:prstGeom>
          </p:spPr>
        </p:pic>
        <p:sp>
          <p:nvSpPr>
            <p:cNvPr id="3" name="TextBox 2">
              <a:extLst>
                <a:ext uri="{FF2B5EF4-FFF2-40B4-BE49-F238E27FC236}">
                  <a16:creationId xmlns:a16="http://schemas.microsoft.com/office/drawing/2014/main" id="{C6EA8BEF-F28B-46D3-BDFD-C6516B697F90}"/>
                </a:ext>
              </a:extLst>
            </p:cNvPr>
            <p:cNvSpPr txBox="1"/>
            <p:nvPr/>
          </p:nvSpPr>
          <p:spPr>
            <a:xfrm>
              <a:off x="7189509" y="1851872"/>
              <a:ext cx="556181" cy="307777"/>
            </a:xfrm>
            <a:prstGeom prst="rect">
              <a:avLst/>
            </a:prstGeom>
            <a:solidFill>
              <a:schemeClr val="bg1"/>
            </a:solidFill>
          </p:spPr>
          <p:txBody>
            <a:bodyPr wrap="square" rtlCol="0">
              <a:spAutoFit/>
            </a:bodyPr>
            <a:lstStyle/>
            <a:p>
              <a:r>
                <a:rPr lang="en-US" sz="1400" dirty="0"/>
                <a:t>site</a:t>
              </a:r>
              <a:endParaRPr lang="en-AU" sz="1400" dirty="0"/>
            </a:p>
          </p:txBody>
        </p:sp>
        <p:sp>
          <p:nvSpPr>
            <p:cNvPr id="12" name="TextBox 11">
              <a:extLst>
                <a:ext uri="{FF2B5EF4-FFF2-40B4-BE49-F238E27FC236}">
                  <a16:creationId xmlns:a16="http://schemas.microsoft.com/office/drawing/2014/main" id="{E0B46129-3AC2-4336-8B49-295CDE0600EF}"/>
                </a:ext>
              </a:extLst>
            </p:cNvPr>
            <p:cNvSpPr txBox="1"/>
            <p:nvPr/>
          </p:nvSpPr>
          <p:spPr>
            <a:xfrm rot="16200000">
              <a:off x="5797401" y="809211"/>
              <a:ext cx="806725" cy="307777"/>
            </a:xfrm>
            <a:prstGeom prst="rect">
              <a:avLst/>
            </a:prstGeom>
            <a:solidFill>
              <a:schemeClr val="bg1"/>
            </a:solidFill>
          </p:spPr>
          <p:txBody>
            <a:bodyPr wrap="square" rtlCol="0">
              <a:spAutoFit/>
            </a:bodyPr>
            <a:lstStyle/>
            <a:p>
              <a:r>
                <a:rPr lang="en-US" sz="1400" dirty="0"/>
                <a:t>Temp</a:t>
              </a:r>
              <a:endParaRPr lang="en-AU" sz="1400" dirty="0"/>
            </a:p>
          </p:txBody>
        </p:sp>
      </p:grpSp>
    </p:spTree>
    <p:extLst>
      <p:ext uri="{BB962C8B-B14F-4D97-AF65-F5344CB8AC3E}">
        <p14:creationId xmlns:p14="http://schemas.microsoft.com/office/powerpoint/2010/main" val="412817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C77D-75C4-4683-8501-7603E93758F7}"/>
              </a:ext>
            </a:extLst>
          </p:cNvPr>
          <p:cNvSpPr>
            <a:spLocks noGrp="1"/>
          </p:cNvSpPr>
          <p:nvPr>
            <p:ph type="title"/>
          </p:nvPr>
        </p:nvSpPr>
        <p:spPr/>
        <p:txBody>
          <a:bodyPr/>
          <a:lstStyle/>
          <a:p>
            <a:r>
              <a:rPr lang="en-AU" dirty="0"/>
              <a:t>Interactions</a:t>
            </a:r>
          </a:p>
        </p:txBody>
      </p:sp>
      <p:pic>
        <p:nvPicPr>
          <p:cNvPr id="4" name="Picture 3">
            <a:extLst>
              <a:ext uri="{FF2B5EF4-FFF2-40B4-BE49-F238E27FC236}">
                <a16:creationId xmlns:a16="http://schemas.microsoft.com/office/drawing/2014/main" id="{6865223C-EDD5-4E12-9D52-0C3DE719532F}"/>
              </a:ext>
            </a:extLst>
          </p:cNvPr>
          <p:cNvPicPr>
            <a:picLocks noChangeAspect="1"/>
          </p:cNvPicPr>
          <p:nvPr/>
        </p:nvPicPr>
        <p:blipFill>
          <a:blip r:embed="rId2"/>
          <a:stretch>
            <a:fillRect/>
          </a:stretch>
        </p:blipFill>
        <p:spPr>
          <a:xfrm>
            <a:off x="225457" y="1515850"/>
            <a:ext cx="7570510" cy="4977025"/>
          </a:xfrm>
          <a:prstGeom prst="rect">
            <a:avLst/>
          </a:prstGeom>
        </p:spPr>
      </p:pic>
      <p:pic>
        <p:nvPicPr>
          <p:cNvPr id="5" name="Picture 4">
            <a:extLst>
              <a:ext uri="{FF2B5EF4-FFF2-40B4-BE49-F238E27FC236}">
                <a16:creationId xmlns:a16="http://schemas.microsoft.com/office/drawing/2014/main" id="{A03524B0-E989-437B-B1F1-FC20F1543C83}"/>
              </a:ext>
            </a:extLst>
          </p:cNvPr>
          <p:cNvPicPr>
            <a:picLocks noChangeAspect="1"/>
          </p:cNvPicPr>
          <p:nvPr/>
        </p:nvPicPr>
        <p:blipFill>
          <a:blip r:embed="rId3"/>
          <a:stretch>
            <a:fillRect/>
          </a:stretch>
        </p:blipFill>
        <p:spPr>
          <a:xfrm>
            <a:off x="8292298" y="901171"/>
            <a:ext cx="2793623" cy="2428821"/>
          </a:xfrm>
          <a:prstGeom prst="rect">
            <a:avLst/>
          </a:prstGeom>
        </p:spPr>
      </p:pic>
      <p:pic>
        <p:nvPicPr>
          <p:cNvPr id="6" name="Picture 5">
            <a:extLst>
              <a:ext uri="{FF2B5EF4-FFF2-40B4-BE49-F238E27FC236}">
                <a16:creationId xmlns:a16="http://schemas.microsoft.com/office/drawing/2014/main" id="{49BDAF2D-8C49-4F6F-AD4C-130A42499930}"/>
              </a:ext>
            </a:extLst>
          </p:cNvPr>
          <p:cNvPicPr>
            <a:picLocks noChangeAspect="1"/>
          </p:cNvPicPr>
          <p:nvPr/>
        </p:nvPicPr>
        <p:blipFill>
          <a:blip r:embed="rId4"/>
          <a:stretch>
            <a:fillRect/>
          </a:stretch>
        </p:blipFill>
        <p:spPr>
          <a:xfrm>
            <a:off x="8393758" y="3429000"/>
            <a:ext cx="2960042" cy="2641862"/>
          </a:xfrm>
          <a:prstGeom prst="rect">
            <a:avLst/>
          </a:prstGeom>
        </p:spPr>
      </p:pic>
      <p:cxnSp>
        <p:nvCxnSpPr>
          <p:cNvPr id="7" name="Straight Connector 6">
            <a:extLst>
              <a:ext uri="{FF2B5EF4-FFF2-40B4-BE49-F238E27FC236}">
                <a16:creationId xmlns:a16="http://schemas.microsoft.com/office/drawing/2014/main" id="{0FAA9CF6-3F8F-4C21-BA78-F3881FBDDA5E}"/>
              </a:ext>
            </a:extLst>
          </p:cNvPr>
          <p:cNvCxnSpPr/>
          <p:nvPr/>
        </p:nvCxnSpPr>
        <p:spPr>
          <a:xfrm>
            <a:off x="1564849" y="2997724"/>
            <a:ext cx="4807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58BBDE5-BCF1-4861-B10E-10F42A5B781E}"/>
              </a:ext>
            </a:extLst>
          </p:cNvPr>
          <p:cNvCxnSpPr/>
          <p:nvPr/>
        </p:nvCxnSpPr>
        <p:spPr>
          <a:xfrm>
            <a:off x="3216111" y="2707064"/>
            <a:ext cx="48076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23C7E9-66B0-4391-A32E-7F85CCB56FB8}"/>
              </a:ext>
            </a:extLst>
          </p:cNvPr>
          <p:cNvCxnSpPr/>
          <p:nvPr/>
        </p:nvCxnSpPr>
        <p:spPr>
          <a:xfrm>
            <a:off x="4828094" y="2406334"/>
            <a:ext cx="48076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6EA437B-67C1-4B52-A553-4970ED1804D1}"/>
              </a:ext>
            </a:extLst>
          </p:cNvPr>
          <p:cNvCxnSpPr/>
          <p:nvPr/>
        </p:nvCxnSpPr>
        <p:spPr>
          <a:xfrm>
            <a:off x="6394515" y="2087393"/>
            <a:ext cx="480767" cy="0"/>
          </a:xfrm>
          <a:prstGeom prst="line">
            <a:avLst/>
          </a:prstGeom>
          <a:ln w="38100">
            <a:solidFill>
              <a:srgbClr val="FF99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47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367096D-E66D-48DB-BF44-8AB1B2BCD6D6}"/>
              </a:ext>
            </a:extLst>
          </p:cNvPr>
          <p:cNvGrpSpPr/>
          <p:nvPr/>
        </p:nvGrpSpPr>
        <p:grpSpPr>
          <a:xfrm>
            <a:off x="196164" y="826967"/>
            <a:ext cx="4215580" cy="5204065"/>
            <a:chOff x="1676173" y="1352443"/>
            <a:chExt cx="3364251" cy="4153113"/>
          </a:xfrm>
        </p:grpSpPr>
        <p:pic>
          <p:nvPicPr>
            <p:cNvPr id="4" name="Picture 3">
              <a:extLst>
                <a:ext uri="{FF2B5EF4-FFF2-40B4-BE49-F238E27FC236}">
                  <a16:creationId xmlns:a16="http://schemas.microsoft.com/office/drawing/2014/main" id="{925437C6-8C62-4A1A-9FC5-0753C44A73A3}"/>
                </a:ext>
              </a:extLst>
            </p:cNvPr>
            <p:cNvPicPr>
              <a:picLocks noChangeAspect="1"/>
            </p:cNvPicPr>
            <p:nvPr/>
          </p:nvPicPr>
          <p:blipFill rotWithShape="1">
            <a:blip r:embed="rId2"/>
            <a:srcRect r="65854"/>
            <a:stretch/>
          </p:blipFill>
          <p:spPr>
            <a:xfrm>
              <a:off x="1676173" y="1352443"/>
              <a:ext cx="3018375" cy="4153113"/>
            </a:xfrm>
            <a:prstGeom prst="rect">
              <a:avLst/>
            </a:prstGeom>
          </p:spPr>
        </p:pic>
        <p:pic>
          <p:nvPicPr>
            <p:cNvPr id="6" name="Picture 5">
              <a:extLst>
                <a:ext uri="{FF2B5EF4-FFF2-40B4-BE49-F238E27FC236}">
                  <a16:creationId xmlns:a16="http://schemas.microsoft.com/office/drawing/2014/main" id="{D02F940F-354D-4B42-BC08-272D0814EFE6}"/>
                </a:ext>
              </a:extLst>
            </p:cNvPr>
            <p:cNvPicPr>
              <a:picLocks noChangeAspect="1"/>
            </p:cNvPicPr>
            <p:nvPr/>
          </p:nvPicPr>
          <p:blipFill rotWithShape="1">
            <a:blip r:embed="rId2"/>
            <a:srcRect l="95021"/>
            <a:stretch/>
          </p:blipFill>
          <p:spPr>
            <a:xfrm>
              <a:off x="4600279" y="1352443"/>
              <a:ext cx="440145" cy="4153113"/>
            </a:xfrm>
            <a:prstGeom prst="rect">
              <a:avLst/>
            </a:prstGeom>
          </p:spPr>
        </p:pic>
      </p:grpSp>
      <p:pic>
        <p:nvPicPr>
          <p:cNvPr id="8" name="Picture 7">
            <a:extLst>
              <a:ext uri="{FF2B5EF4-FFF2-40B4-BE49-F238E27FC236}">
                <a16:creationId xmlns:a16="http://schemas.microsoft.com/office/drawing/2014/main" id="{0FB3EAF0-F3CB-4D8A-9363-F1A96C671C8F}"/>
              </a:ext>
            </a:extLst>
          </p:cNvPr>
          <p:cNvPicPr>
            <a:picLocks noChangeAspect="1"/>
          </p:cNvPicPr>
          <p:nvPr/>
        </p:nvPicPr>
        <p:blipFill rotWithShape="1">
          <a:blip r:embed="rId3"/>
          <a:srcRect t="3502"/>
          <a:stretch/>
        </p:blipFill>
        <p:spPr>
          <a:xfrm>
            <a:off x="5189715" y="3071557"/>
            <a:ext cx="6806121" cy="1904213"/>
          </a:xfrm>
          <a:prstGeom prst="rect">
            <a:avLst/>
          </a:prstGeom>
        </p:spPr>
      </p:pic>
      <p:pic>
        <p:nvPicPr>
          <p:cNvPr id="9" name="Picture 8">
            <a:extLst>
              <a:ext uri="{FF2B5EF4-FFF2-40B4-BE49-F238E27FC236}">
                <a16:creationId xmlns:a16="http://schemas.microsoft.com/office/drawing/2014/main" id="{F46EAD2D-E5F6-43CF-9447-FE42AF44C2B1}"/>
              </a:ext>
            </a:extLst>
          </p:cNvPr>
          <p:cNvPicPr>
            <a:picLocks noChangeAspect="1"/>
          </p:cNvPicPr>
          <p:nvPr/>
        </p:nvPicPr>
        <p:blipFill>
          <a:blip r:embed="rId4"/>
          <a:stretch>
            <a:fillRect/>
          </a:stretch>
        </p:blipFill>
        <p:spPr>
          <a:xfrm>
            <a:off x="5189715" y="4926499"/>
            <a:ext cx="6659981" cy="1849250"/>
          </a:xfrm>
          <a:prstGeom prst="rect">
            <a:avLst/>
          </a:prstGeom>
        </p:spPr>
      </p:pic>
      <p:pic>
        <p:nvPicPr>
          <p:cNvPr id="2" name="Picture 1">
            <a:extLst>
              <a:ext uri="{FF2B5EF4-FFF2-40B4-BE49-F238E27FC236}">
                <a16:creationId xmlns:a16="http://schemas.microsoft.com/office/drawing/2014/main" id="{C16506DE-0450-45C3-8893-EEB05B0D3522}"/>
              </a:ext>
            </a:extLst>
          </p:cNvPr>
          <p:cNvPicPr>
            <a:picLocks noChangeAspect="1"/>
          </p:cNvPicPr>
          <p:nvPr/>
        </p:nvPicPr>
        <p:blipFill>
          <a:blip r:embed="rId5"/>
          <a:stretch>
            <a:fillRect/>
          </a:stretch>
        </p:blipFill>
        <p:spPr>
          <a:xfrm>
            <a:off x="5189714" y="1154612"/>
            <a:ext cx="6806121" cy="1846564"/>
          </a:xfrm>
          <a:prstGeom prst="rect">
            <a:avLst/>
          </a:prstGeom>
        </p:spPr>
      </p:pic>
    </p:spTree>
    <p:extLst>
      <p:ext uri="{BB962C8B-B14F-4D97-AF65-F5344CB8AC3E}">
        <p14:creationId xmlns:p14="http://schemas.microsoft.com/office/powerpoint/2010/main" val="74166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9C55A-6862-4AA1-8121-32B2E472A9C3}"/>
              </a:ext>
            </a:extLst>
          </p:cNvPr>
          <p:cNvPicPr>
            <a:picLocks noChangeAspect="1"/>
          </p:cNvPicPr>
          <p:nvPr/>
        </p:nvPicPr>
        <p:blipFill>
          <a:blip r:embed="rId2"/>
          <a:stretch>
            <a:fillRect/>
          </a:stretch>
        </p:blipFill>
        <p:spPr>
          <a:xfrm>
            <a:off x="725165" y="1057611"/>
            <a:ext cx="10741669" cy="4485350"/>
          </a:xfrm>
          <a:prstGeom prst="rect">
            <a:avLst/>
          </a:prstGeom>
        </p:spPr>
      </p:pic>
      <p:sp>
        <p:nvSpPr>
          <p:cNvPr id="5" name="Title 1">
            <a:extLst>
              <a:ext uri="{FF2B5EF4-FFF2-40B4-BE49-F238E27FC236}">
                <a16:creationId xmlns:a16="http://schemas.microsoft.com/office/drawing/2014/main" id="{0853F6BF-05A7-4231-8DEC-766438F6D28A}"/>
              </a:ext>
            </a:extLst>
          </p:cNvPr>
          <p:cNvSpPr>
            <a:spLocks noGrp="1"/>
          </p:cNvSpPr>
          <p:nvPr>
            <p:ph type="title"/>
          </p:nvPr>
        </p:nvSpPr>
        <p:spPr>
          <a:xfrm>
            <a:off x="725079" y="64982"/>
            <a:ext cx="10515600" cy="1325563"/>
          </a:xfrm>
        </p:spPr>
        <p:txBody>
          <a:bodyPr/>
          <a:lstStyle/>
          <a:p>
            <a:r>
              <a:rPr lang="en-AU" dirty="0"/>
              <a:t>NAs in fluorescence</a:t>
            </a:r>
          </a:p>
        </p:txBody>
      </p:sp>
    </p:spTree>
    <p:extLst>
      <p:ext uri="{BB962C8B-B14F-4D97-AF65-F5344CB8AC3E}">
        <p14:creationId xmlns:p14="http://schemas.microsoft.com/office/powerpoint/2010/main" val="113648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0A26-0BF2-43C3-A21B-0C5FA36FB0DE}"/>
              </a:ext>
            </a:extLst>
          </p:cNvPr>
          <p:cNvSpPr>
            <a:spLocks noGrp="1"/>
          </p:cNvSpPr>
          <p:nvPr>
            <p:ph type="title"/>
          </p:nvPr>
        </p:nvSpPr>
        <p:spPr/>
        <p:txBody>
          <a:bodyPr/>
          <a:lstStyle/>
          <a:p>
            <a:r>
              <a:rPr lang="en-AU" dirty="0"/>
              <a:t>Data exploration</a:t>
            </a:r>
          </a:p>
        </p:txBody>
      </p:sp>
      <p:sp>
        <p:nvSpPr>
          <p:cNvPr id="3" name="Content Placeholder 2">
            <a:extLst>
              <a:ext uri="{FF2B5EF4-FFF2-40B4-BE49-F238E27FC236}">
                <a16:creationId xmlns:a16="http://schemas.microsoft.com/office/drawing/2014/main" id="{DD9384AF-D5C4-4CDA-9320-81089CD2F312}"/>
              </a:ext>
            </a:extLst>
          </p:cNvPr>
          <p:cNvSpPr>
            <a:spLocks noGrp="1"/>
          </p:cNvSpPr>
          <p:nvPr>
            <p:ph idx="1"/>
          </p:nvPr>
        </p:nvSpPr>
        <p:spPr>
          <a:xfrm>
            <a:off x="715652" y="1690688"/>
            <a:ext cx="10515600" cy="4351338"/>
          </a:xfrm>
        </p:spPr>
        <p:txBody>
          <a:bodyPr>
            <a:normAutofit/>
          </a:bodyPr>
          <a:lstStyle/>
          <a:p>
            <a:r>
              <a:rPr lang="en-US" b="1" dirty="0"/>
              <a:t>Outliers</a:t>
            </a:r>
            <a:r>
              <a:rPr lang="en-US" dirty="0"/>
              <a:t> in x and y and </a:t>
            </a:r>
            <a:r>
              <a:rPr lang="en-US" dirty="0" err="1"/>
              <a:t>x~y</a:t>
            </a:r>
            <a:endParaRPr lang="en-US" dirty="0"/>
          </a:p>
          <a:p>
            <a:r>
              <a:rPr lang="en-US" b="1" dirty="0"/>
              <a:t>Relationships</a:t>
            </a:r>
            <a:r>
              <a:rPr lang="en-US" dirty="0"/>
              <a:t> between x variables</a:t>
            </a:r>
          </a:p>
          <a:p>
            <a:r>
              <a:rPr lang="en-US" b="1" dirty="0"/>
              <a:t>Relationships</a:t>
            </a:r>
            <a:r>
              <a:rPr lang="en-US" dirty="0"/>
              <a:t> between x and y variables</a:t>
            </a:r>
          </a:p>
          <a:p>
            <a:r>
              <a:rPr lang="en-US" b="1" dirty="0"/>
              <a:t>Interactions</a:t>
            </a:r>
            <a:r>
              <a:rPr lang="en-US" dirty="0"/>
              <a:t> - are any apparent and is there enough data to test for them?</a:t>
            </a:r>
          </a:p>
          <a:p>
            <a:r>
              <a:rPr lang="en-US" b="1" dirty="0"/>
              <a:t>Independence</a:t>
            </a:r>
          </a:p>
          <a:p>
            <a:r>
              <a:rPr lang="en-US" b="1" dirty="0"/>
              <a:t>Homogeneity</a:t>
            </a:r>
            <a:r>
              <a:rPr lang="en-US" dirty="0"/>
              <a:t> and balance across factor levels and two-way factor-level combinations</a:t>
            </a:r>
          </a:p>
          <a:p>
            <a:r>
              <a:rPr lang="en-US" dirty="0"/>
              <a:t>Occurrence of </a:t>
            </a:r>
            <a:r>
              <a:rPr lang="en-US" b="1" dirty="0"/>
              <a:t>zeros</a:t>
            </a:r>
            <a:r>
              <a:rPr lang="en-US" dirty="0"/>
              <a:t> and </a:t>
            </a:r>
            <a:r>
              <a:rPr lang="en-US" b="1" dirty="0"/>
              <a:t>NAs</a:t>
            </a:r>
            <a:endParaRPr lang="en-AU" b="1" dirty="0"/>
          </a:p>
        </p:txBody>
      </p:sp>
    </p:spTree>
    <p:extLst>
      <p:ext uri="{BB962C8B-B14F-4D97-AF65-F5344CB8AC3E}">
        <p14:creationId xmlns:p14="http://schemas.microsoft.com/office/powerpoint/2010/main" val="754412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367096D-E66D-48DB-BF44-8AB1B2BCD6D6}"/>
              </a:ext>
            </a:extLst>
          </p:cNvPr>
          <p:cNvGrpSpPr/>
          <p:nvPr/>
        </p:nvGrpSpPr>
        <p:grpSpPr>
          <a:xfrm>
            <a:off x="196164" y="826967"/>
            <a:ext cx="4215580" cy="5204065"/>
            <a:chOff x="1676173" y="1352443"/>
            <a:chExt cx="3364251" cy="4153113"/>
          </a:xfrm>
        </p:grpSpPr>
        <p:pic>
          <p:nvPicPr>
            <p:cNvPr id="4" name="Picture 3">
              <a:extLst>
                <a:ext uri="{FF2B5EF4-FFF2-40B4-BE49-F238E27FC236}">
                  <a16:creationId xmlns:a16="http://schemas.microsoft.com/office/drawing/2014/main" id="{925437C6-8C62-4A1A-9FC5-0753C44A73A3}"/>
                </a:ext>
              </a:extLst>
            </p:cNvPr>
            <p:cNvPicPr>
              <a:picLocks noChangeAspect="1"/>
            </p:cNvPicPr>
            <p:nvPr/>
          </p:nvPicPr>
          <p:blipFill rotWithShape="1">
            <a:blip r:embed="rId2"/>
            <a:srcRect r="65854"/>
            <a:stretch/>
          </p:blipFill>
          <p:spPr>
            <a:xfrm>
              <a:off x="1676173" y="1352443"/>
              <a:ext cx="3018375" cy="4153113"/>
            </a:xfrm>
            <a:prstGeom prst="rect">
              <a:avLst/>
            </a:prstGeom>
          </p:spPr>
        </p:pic>
        <p:pic>
          <p:nvPicPr>
            <p:cNvPr id="6" name="Picture 5">
              <a:extLst>
                <a:ext uri="{FF2B5EF4-FFF2-40B4-BE49-F238E27FC236}">
                  <a16:creationId xmlns:a16="http://schemas.microsoft.com/office/drawing/2014/main" id="{D02F940F-354D-4B42-BC08-272D0814EFE6}"/>
                </a:ext>
              </a:extLst>
            </p:cNvPr>
            <p:cNvPicPr>
              <a:picLocks noChangeAspect="1"/>
            </p:cNvPicPr>
            <p:nvPr/>
          </p:nvPicPr>
          <p:blipFill rotWithShape="1">
            <a:blip r:embed="rId2"/>
            <a:srcRect l="95021"/>
            <a:stretch/>
          </p:blipFill>
          <p:spPr>
            <a:xfrm>
              <a:off x="4600279" y="1352443"/>
              <a:ext cx="440145" cy="4153113"/>
            </a:xfrm>
            <a:prstGeom prst="rect">
              <a:avLst/>
            </a:prstGeom>
          </p:spPr>
        </p:pic>
      </p:grpSp>
      <p:pic>
        <p:nvPicPr>
          <p:cNvPr id="3" name="Picture 2">
            <a:extLst>
              <a:ext uri="{FF2B5EF4-FFF2-40B4-BE49-F238E27FC236}">
                <a16:creationId xmlns:a16="http://schemas.microsoft.com/office/drawing/2014/main" id="{D2C89689-2509-44B0-AFEE-A822AABFC0A2}"/>
              </a:ext>
            </a:extLst>
          </p:cNvPr>
          <p:cNvPicPr>
            <a:picLocks noChangeAspect="1"/>
          </p:cNvPicPr>
          <p:nvPr/>
        </p:nvPicPr>
        <p:blipFill>
          <a:blip r:embed="rId3"/>
          <a:stretch>
            <a:fillRect/>
          </a:stretch>
        </p:blipFill>
        <p:spPr>
          <a:xfrm>
            <a:off x="4767557" y="2290713"/>
            <a:ext cx="7228279" cy="2009743"/>
          </a:xfrm>
          <a:prstGeom prst="rect">
            <a:avLst/>
          </a:prstGeom>
        </p:spPr>
      </p:pic>
      <p:sp>
        <p:nvSpPr>
          <p:cNvPr id="10" name="Title 1">
            <a:extLst>
              <a:ext uri="{FF2B5EF4-FFF2-40B4-BE49-F238E27FC236}">
                <a16:creationId xmlns:a16="http://schemas.microsoft.com/office/drawing/2014/main" id="{544A982D-A92D-4B41-86F8-DC6CBE4928C1}"/>
              </a:ext>
            </a:extLst>
          </p:cNvPr>
          <p:cNvSpPr>
            <a:spLocks noGrp="1"/>
          </p:cNvSpPr>
          <p:nvPr>
            <p:ph type="title"/>
          </p:nvPr>
        </p:nvSpPr>
        <p:spPr>
          <a:xfrm>
            <a:off x="4250703" y="-87361"/>
            <a:ext cx="10515600" cy="1325563"/>
          </a:xfrm>
        </p:spPr>
        <p:txBody>
          <a:bodyPr/>
          <a:lstStyle/>
          <a:p>
            <a:r>
              <a:rPr lang="en-AU" dirty="0"/>
              <a:t>NAs in </a:t>
            </a:r>
            <a:r>
              <a:rPr lang="en-AU" dirty="0" err="1"/>
              <a:t>Vbin</a:t>
            </a:r>
            <a:endParaRPr lang="en-AU" dirty="0"/>
          </a:p>
        </p:txBody>
      </p:sp>
    </p:spTree>
    <p:extLst>
      <p:ext uri="{BB962C8B-B14F-4D97-AF65-F5344CB8AC3E}">
        <p14:creationId xmlns:p14="http://schemas.microsoft.com/office/powerpoint/2010/main" val="331930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F943A-FCC3-45F4-8EBC-B80DD8FF85C5}"/>
              </a:ext>
            </a:extLst>
          </p:cNvPr>
          <p:cNvSpPr>
            <a:spLocks noGrp="1"/>
          </p:cNvSpPr>
          <p:nvPr>
            <p:ph type="title"/>
          </p:nvPr>
        </p:nvSpPr>
        <p:spPr/>
        <p:txBody>
          <a:bodyPr/>
          <a:lstStyle/>
          <a:p>
            <a:r>
              <a:rPr lang="en-AU" dirty="0"/>
              <a:t>NAs in </a:t>
            </a:r>
            <a:r>
              <a:rPr lang="en-AU" dirty="0" err="1"/>
              <a:t>Vbin</a:t>
            </a:r>
            <a:endParaRPr lang="en-AU" dirty="0"/>
          </a:p>
        </p:txBody>
      </p:sp>
      <p:pic>
        <p:nvPicPr>
          <p:cNvPr id="4" name="Content Placeholder 3">
            <a:extLst>
              <a:ext uri="{FF2B5EF4-FFF2-40B4-BE49-F238E27FC236}">
                <a16:creationId xmlns:a16="http://schemas.microsoft.com/office/drawing/2014/main" id="{19EEED8B-861C-46D9-8286-7F73CF598319}"/>
              </a:ext>
            </a:extLst>
          </p:cNvPr>
          <p:cNvPicPr>
            <a:picLocks noGrp="1" noChangeAspect="1"/>
          </p:cNvPicPr>
          <p:nvPr>
            <p:ph idx="1"/>
          </p:nvPr>
        </p:nvPicPr>
        <p:blipFill>
          <a:blip r:embed="rId2"/>
          <a:stretch>
            <a:fillRect/>
          </a:stretch>
        </p:blipFill>
        <p:spPr>
          <a:xfrm>
            <a:off x="1083297" y="1452660"/>
            <a:ext cx="9342748" cy="4500631"/>
          </a:xfrm>
          <a:prstGeom prst="rect">
            <a:avLst/>
          </a:prstGeom>
        </p:spPr>
      </p:pic>
    </p:spTree>
    <p:extLst>
      <p:ext uri="{BB962C8B-B14F-4D97-AF65-F5344CB8AC3E}">
        <p14:creationId xmlns:p14="http://schemas.microsoft.com/office/powerpoint/2010/main" val="400982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D32E-CFB4-4A94-8EA0-0AB343957952}"/>
              </a:ext>
            </a:extLst>
          </p:cNvPr>
          <p:cNvSpPr>
            <a:spLocks noGrp="1"/>
          </p:cNvSpPr>
          <p:nvPr>
            <p:ph type="title"/>
          </p:nvPr>
        </p:nvSpPr>
        <p:spPr>
          <a:xfrm>
            <a:off x="725079" y="64982"/>
            <a:ext cx="10515600" cy="1325563"/>
          </a:xfrm>
        </p:spPr>
        <p:txBody>
          <a:bodyPr/>
          <a:lstStyle/>
          <a:p>
            <a:r>
              <a:rPr lang="en-AU" dirty="0"/>
              <a:t>NAs in NBSS slope</a:t>
            </a:r>
          </a:p>
        </p:txBody>
      </p:sp>
      <p:pic>
        <p:nvPicPr>
          <p:cNvPr id="9" name="Picture 8">
            <a:extLst>
              <a:ext uri="{FF2B5EF4-FFF2-40B4-BE49-F238E27FC236}">
                <a16:creationId xmlns:a16="http://schemas.microsoft.com/office/drawing/2014/main" id="{3CAD5B6B-9084-4D01-BFE8-6BF2E10D881F}"/>
              </a:ext>
            </a:extLst>
          </p:cNvPr>
          <p:cNvPicPr>
            <a:picLocks noChangeAspect="1"/>
          </p:cNvPicPr>
          <p:nvPr/>
        </p:nvPicPr>
        <p:blipFill>
          <a:blip r:embed="rId2"/>
          <a:stretch>
            <a:fillRect/>
          </a:stretch>
        </p:blipFill>
        <p:spPr>
          <a:xfrm>
            <a:off x="725079" y="1240093"/>
            <a:ext cx="10897928" cy="4519684"/>
          </a:xfrm>
          <a:prstGeom prst="rect">
            <a:avLst/>
          </a:prstGeom>
        </p:spPr>
      </p:pic>
    </p:spTree>
    <p:extLst>
      <p:ext uri="{BB962C8B-B14F-4D97-AF65-F5344CB8AC3E}">
        <p14:creationId xmlns:p14="http://schemas.microsoft.com/office/powerpoint/2010/main" val="841263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F138-B696-4685-BA59-51AB63171647}"/>
              </a:ext>
            </a:extLst>
          </p:cNvPr>
          <p:cNvSpPr>
            <a:spLocks noGrp="1"/>
          </p:cNvSpPr>
          <p:nvPr>
            <p:ph type="title"/>
          </p:nvPr>
        </p:nvSpPr>
        <p:spPr/>
        <p:txBody>
          <a:bodyPr/>
          <a:lstStyle/>
          <a:p>
            <a:r>
              <a:rPr lang="en-AU" dirty="0"/>
              <a:t>Approach</a:t>
            </a:r>
          </a:p>
        </p:txBody>
      </p:sp>
      <p:sp>
        <p:nvSpPr>
          <p:cNvPr id="3" name="Content Placeholder 2">
            <a:extLst>
              <a:ext uri="{FF2B5EF4-FFF2-40B4-BE49-F238E27FC236}">
                <a16:creationId xmlns:a16="http://schemas.microsoft.com/office/drawing/2014/main" id="{6309ADF9-C20E-43D1-B3E5-C5E4A6453A8C}"/>
              </a:ext>
            </a:extLst>
          </p:cNvPr>
          <p:cNvSpPr>
            <a:spLocks noGrp="1"/>
          </p:cNvSpPr>
          <p:nvPr>
            <p:ph idx="1"/>
          </p:nvPr>
        </p:nvSpPr>
        <p:spPr>
          <a:xfrm>
            <a:off x="838200" y="1690688"/>
            <a:ext cx="10515600" cy="4351338"/>
          </a:xfrm>
        </p:spPr>
        <p:txBody>
          <a:bodyPr>
            <a:normAutofit fontScale="92500" lnSpcReduction="10000"/>
          </a:bodyPr>
          <a:lstStyle/>
          <a:p>
            <a:r>
              <a:rPr lang="en-AU" dirty="0"/>
              <a:t>No interactions (?) </a:t>
            </a:r>
          </a:p>
          <a:p>
            <a:r>
              <a:rPr lang="en-AU" dirty="0"/>
              <a:t>Want to keep as much data as possible, although this precludes use of AIC</a:t>
            </a:r>
          </a:p>
          <a:p>
            <a:r>
              <a:rPr lang="en-AU" dirty="0"/>
              <a:t>Present full models (i.e. no model selection)</a:t>
            </a:r>
          </a:p>
          <a:p>
            <a:pPr lvl="1"/>
            <a:r>
              <a:rPr lang="en-AU" sz="1600" dirty="0"/>
              <a:t>“</a:t>
            </a:r>
            <a:r>
              <a:rPr lang="en-AU" sz="1600" i="1" dirty="0"/>
              <a:t>the authors of this book prefer to present the full model without prior model selection. The crucial condition is that there be no collinearity. This is most practical for models with fewer than 10 covariates</a:t>
            </a:r>
          </a:p>
          <a:p>
            <a:pPr lvl="1"/>
            <a:r>
              <a:rPr lang="en-AU" sz="1600" i="1" dirty="0"/>
              <a:t>….this means that we present a model in which some of the covariates may be non-significant</a:t>
            </a:r>
            <a:r>
              <a:rPr lang="en-AU" sz="1600" dirty="0"/>
              <a:t>” (</a:t>
            </a:r>
            <a:r>
              <a:rPr lang="en-AU" sz="1600" dirty="0" err="1"/>
              <a:t>Zuur</a:t>
            </a:r>
            <a:r>
              <a:rPr lang="en-AU" sz="1600" dirty="0"/>
              <a:t> et al 2012).</a:t>
            </a:r>
          </a:p>
          <a:p>
            <a:r>
              <a:rPr lang="en-AU" dirty="0"/>
              <a:t>Reminder of what’s left:</a:t>
            </a:r>
          </a:p>
          <a:p>
            <a:pPr lvl="1"/>
            <a:r>
              <a:rPr lang="pt-BR" sz="2200" dirty="0">
                <a:highlight>
                  <a:srgbClr val="FFFF00"/>
                </a:highlight>
              </a:rPr>
              <a:t>Temperature</a:t>
            </a:r>
          </a:p>
          <a:p>
            <a:pPr lvl="1"/>
            <a:r>
              <a:rPr lang="pt-BR" sz="2200" dirty="0">
                <a:highlight>
                  <a:srgbClr val="FFFF00"/>
                </a:highlight>
              </a:rPr>
              <a:t>Fluorescence</a:t>
            </a:r>
            <a:r>
              <a:rPr lang="pt-BR" sz="2200" dirty="0"/>
              <a:t> – has na’s</a:t>
            </a:r>
          </a:p>
          <a:p>
            <a:pPr lvl="1"/>
            <a:r>
              <a:rPr lang="pt-BR" sz="2200" dirty="0">
                <a:highlight>
                  <a:srgbClr val="FFFF00"/>
                </a:highlight>
              </a:rPr>
              <a:t>Bathymetry</a:t>
            </a:r>
            <a:endParaRPr lang="pt-BR" sz="2200" dirty="0"/>
          </a:p>
          <a:p>
            <a:pPr lvl="1"/>
            <a:r>
              <a:rPr lang="pt-BR" sz="2200" dirty="0"/>
              <a:t>Sample </a:t>
            </a:r>
            <a:r>
              <a:rPr lang="pt-BR" sz="2200" dirty="0">
                <a:highlight>
                  <a:srgbClr val="FFFF00"/>
                </a:highlight>
              </a:rPr>
              <a:t>depth bin</a:t>
            </a:r>
          </a:p>
          <a:p>
            <a:pPr lvl="1"/>
            <a:r>
              <a:rPr lang="pt-BR" sz="2200" dirty="0">
                <a:highlight>
                  <a:srgbClr val="FFFF00"/>
                </a:highlight>
              </a:rPr>
              <a:t>site</a:t>
            </a:r>
          </a:p>
          <a:p>
            <a:pPr lvl="1"/>
            <a:r>
              <a:rPr lang="pt-BR" sz="2200" dirty="0"/>
              <a:t>Transect sample </a:t>
            </a:r>
            <a:r>
              <a:rPr lang="pt-BR" sz="2200" dirty="0">
                <a:highlight>
                  <a:srgbClr val="FFFF00"/>
                </a:highlight>
              </a:rPr>
              <a:t>depth bin</a:t>
            </a:r>
            <a:r>
              <a:rPr lang="pt-BR" sz="2200" dirty="0"/>
              <a:t> ~ </a:t>
            </a:r>
            <a:r>
              <a:rPr lang="pt-BR" sz="2200" dirty="0">
                <a:highlight>
                  <a:srgbClr val="FFFF00"/>
                </a:highlight>
              </a:rPr>
              <a:t>longitude</a:t>
            </a:r>
            <a:r>
              <a:rPr lang="pt-BR" sz="2200" dirty="0"/>
              <a:t> ~ </a:t>
            </a:r>
            <a:r>
              <a:rPr lang="pt-BR" sz="2200" dirty="0">
                <a:highlight>
                  <a:srgbClr val="FFFF00"/>
                </a:highlight>
              </a:rPr>
              <a:t>site</a:t>
            </a:r>
            <a:r>
              <a:rPr lang="pt-BR" sz="2200" dirty="0"/>
              <a:t> in spatial correlation term</a:t>
            </a:r>
          </a:p>
          <a:p>
            <a:endParaRPr lang="en-AU" dirty="0"/>
          </a:p>
          <a:p>
            <a:endParaRPr lang="en-AU" dirty="0"/>
          </a:p>
        </p:txBody>
      </p:sp>
    </p:spTree>
    <p:extLst>
      <p:ext uri="{BB962C8B-B14F-4D97-AF65-F5344CB8AC3E}">
        <p14:creationId xmlns:p14="http://schemas.microsoft.com/office/powerpoint/2010/main" val="1829524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0F6F-37DE-4EA4-9D3D-52239067E0ED}"/>
              </a:ext>
            </a:extLst>
          </p:cNvPr>
          <p:cNvSpPr>
            <a:spLocks noGrp="1"/>
          </p:cNvSpPr>
          <p:nvPr>
            <p:ph type="title"/>
          </p:nvPr>
        </p:nvSpPr>
        <p:spPr>
          <a:xfrm>
            <a:off x="838200" y="120028"/>
            <a:ext cx="10515600" cy="1325563"/>
          </a:xfrm>
        </p:spPr>
        <p:txBody>
          <a:bodyPr/>
          <a:lstStyle/>
          <a:p>
            <a:r>
              <a:rPr lang="en-AU" dirty="0"/>
              <a:t>Step1: linear models (biomass example)</a:t>
            </a:r>
          </a:p>
        </p:txBody>
      </p:sp>
      <p:sp>
        <p:nvSpPr>
          <p:cNvPr id="3" name="Content Placeholder 2">
            <a:extLst>
              <a:ext uri="{FF2B5EF4-FFF2-40B4-BE49-F238E27FC236}">
                <a16:creationId xmlns:a16="http://schemas.microsoft.com/office/drawing/2014/main" id="{97569B84-F9C4-4FB2-B4CE-109E855FB961}"/>
              </a:ext>
            </a:extLst>
          </p:cNvPr>
          <p:cNvSpPr>
            <a:spLocks noGrp="1"/>
          </p:cNvSpPr>
          <p:nvPr>
            <p:ph idx="1"/>
          </p:nvPr>
        </p:nvSpPr>
        <p:spPr>
          <a:xfrm>
            <a:off x="696797" y="1445591"/>
            <a:ext cx="10515600" cy="4351338"/>
          </a:xfrm>
        </p:spPr>
        <p:txBody>
          <a:bodyPr>
            <a:normAutofit/>
          </a:bodyPr>
          <a:lstStyle/>
          <a:p>
            <a:pPr marL="0" indent="0">
              <a:buNone/>
            </a:pPr>
            <a:r>
              <a:rPr lang="en-AU" sz="2000" dirty="0"/>
              <a:t>M1&lt;- </a:t>
            </a:r>
            <a:r>
              <a:rPr lang="en-AU" sz="2000" dirty="0" err="1"/>
              <a:t>lm</a:t>
            </a:r>
            <a:r>
              <a:rPr lang="en-AU" sz="2000" dirty="0"/>
              <a:t>(Biomass~Temp+fluorescence+GA_depth2+Dbin+site2, data=df2)</a:t>
            </a:r>
          </a:p>
          <a:p>
            <a:pPr marL="0" indent="0">
              <a:buNone/>
            </a:pPr>
            <a:endParaRPr lang="en-AU" sz="2000" dirty="0"/>
          </a:p>
          <a:p>
            <a:pPr marL="0" indent="0">
              <a:buNone/>
            </a:pPr>
            <a:endParaRPr lang="en-AU" sz="2000" dirty="0"/>
          </a:p>
        </p:txBody>
      </p:sp>
      <p:pic>
        <p:nvPicPr>
          <p:cNvPr id="4" name="Picture 3">
            <a:extLst>
              <a:ext uri="{FF2B5EF4-FFF2-40B4-BE49-F238E27FC236}">
                <a16:creationId xmlns:a16="http://schemas.microsoft.com/office/drawing/2014/main" id="{9015F914-C1D8-432B-A4E4-03A2AE30EB7B}"/>
              </a:ext>
            </a:extLst>
          </p:cNvPr>
          <p:cNvPicPr>
            <a:picLocks noChangeAspect="1"/>
          </p:cNvPicPr>
          <p:nvPr/>
        </p:nvPicPr>
        <p:blipFill>
          <a:blip r:embed="rId2"/>
          <a:stretch>
            <a:fillRect/>
          </a:stretch>
        </p:blipFill>
        <p:spPr>
          <a:xfrm>
            <a:off x="555394" y="1938780"/>
            <a:ext cx="5492636" cy="4593995"/>
          </a:xfrm>
          <a:prstGeom prst="rect">
            <a:avLst/>
          </a:prstGeom>
        </p:spPr>
      </p:pic>
      <p:pic>
        <p:nvPicPr>
          <p:cNvPr id="5" name="Picture 4">
            <a:extLst>
              <a:ext uri="{FF2B5EF4-FFF2-40B4-BE49-F238E27FC236}">
                <a16:creationId xmlns:a16="http://schemas.microsoft.com/office/drawing/2014/main" id="{3BF5C515-7DD9-4D8C-8909-C36423E38ACF}"/>
              </a:ext>
            </a:extLst>
          </p:cNvPr>
          <p:cNvPicPr>
            <a:picLocks noChangeAspect="1"/>
          </p:cNvPicPr>
          <p:nvPr/>
        </p:nvPicPr>
        <p:blipFill>
          <a:blip r:embed="rId3"/>
          <a:stretch>
            <a:fillRect/>
          </a:stretch>
        </p:blipFill>
        <p:spPr>
          <a:xfrm>
            <a:off x="6462074" y="1931356"/>
            <a:ext cx="4750323" cy="1679595"/>
          </a:xfrm>
          <a:prstGeom prst="rect">
            <a:avLst/>
          </a:prstGeom>
        </p:spPr>
      </p:pic>
      <p:sp>
        <p:nvSpPr>
          <p:cNvPr id="6" name="TextBox 5">
            <a:extLst>
              <a:ext uri="{FF2B5EF4-FFF2-40B4-BE49-F238E27FC236}">
                <a16:creationId xmlns:a16="http://schemas.microsoft.com/office/drawing/2014/main" id="{EAA87284-A951-46B7-BFFF-796268488005}"/>
              </a:ext>
            </a:extLst>
          </p:cNvPr>
          <p:cNvSpPr txBox="1"/>
          <p:nvPr/>
        </p:nvSpPr>
        <p:spPr>
          <a:xfrm>
            <a:off x="6517851" y="5995448"/>
            <a:ext cx="5118755" cy="646331"/>
          </a:xfrm>
          <a:prstGeom prst="rect">
            <a:avLst/>
          </a:prstGeom>
          <a:noFill/>
        </p:spPr>
        <p:txBody>
          <a:bodyPr wrap="square" rtlCol="0">
            <a:spAutoFit/>
          </a:bodyPr>
          <a:lstStyle/>
          <a:p>
            <a:r>
              <a:rPr lang="en-AU" dirty="0"/>
              <a:t>Non-normality, heteroscedasticity, negatived fitted values, non-linear residual patterns</a:t>
            </a:r>
          </a:p>
        </p:txBody>
      </p:sp>
      <p:pic>
        <p:nvPicPr>
          <p:cNvPr id="7" name="Picture 6">
            <a:extLst>
              <a:ext uri="{FF2B5EF4-FFF2-40B4-BE49-F238E27FC236}">
                <a16:creationId xmlns:a16="http://schemas.microsoft.com/office/drawing/2014/main" id="{9C25310C-B1DF-4184-BCB0-3E01AAD7E890}"/>
              </a:ext>
            </a:extLst>
          </p:cNvPr>
          <p:cNvPicPr>
            <a:picLocks noChangeAspect="1"/>
          </p:cNvPicPr>
          <p:nvPr/>
        </p:nvPicPr>
        <p:blipFill>
          <a:blip r:embed="rId4"/>
          <a:stretch>
            <a:fillRect/>
          </a:stretch>
        </p:blipFill>
        <p:spPr>
          <a:xfrm>
            <a:off x="6477784" y="3809470"/>
            <a:ext cx="5147011" cy="1987459"/>
          </a:xfrm>
          <a:prstGeom prst="rect">
            <a:avLst/>
          </a:prstGeom>
        </p:spPr>
      </p:pic>
    </p:spTree>
    <p:extLst>
      <p:ext uri="{BB962C8B-B14F-4D97-AF65-F5344CB8AC3E}">
        <p14:creationId xmlns:p14="http://schemas.microsoft.com/office/powerpoint/2010/main" val="306818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D33C-A5ED-4B0C-A75B-28CC1357535F}"/>
              </a:ext>
            </a:extLst>
          </p:cNvPr>
          <p:cNvSpPr>
            <a:spLocks noGrp="1"/>
          </p:cNvSpPr>
          <p:nvPr>
            <p:ph type="title"/>
          </p:nvPr>
        </p:nvSpPr>
        <p:spPr>
          <a:xfrm>
            <a:off x="131190" y="-68508"/>
            <a:ext cx="10515600" cy="1325563"/>
          </a:xfrm>
        </p:spPr>
        <p:txBody>
          <a:bodyPr/>
          <a:lstStyle/>
          <a:p>
            <a:r>
              <a:rPr lang="en-AU" dirty="0"/>
              <a:t>Step2: move to GLM</a:t>
            </a:r>
          </a:p>
        </p:txBody>
      </p:sp>
      <p:sp>
        <p:nvSpPr>
          <p:cNvPr id="3" name="Content Placeholder 2">
            <a:extLst>
              <a:ext uri="{FF2B5EF4-FFF2-40B4-BE49-F238E27FC236}">
                <a16:creationId xmlns:a16="http://schemas.microsoft.com/office/drawing/2014/main" id="{2B962AD3-7852-465F-BE3D-3416592A6C29}"/>
              </a:ext>
            </a:extLst>
          </p:cNvPr>
          <p:cNvSpPr>
            <a:spLocks noGrp="1"/>
          </p:cNvSpPr>
          <p:nvPr>
            <p:ph idx="1"/>
          </p:nvPr>
        </p:nvSpPr>
        <p:spPr>
          <a:xfrm>
            <a:off x="131190" y="986639"/>
            <a:ext cx="10515600" cy="4351338"/>
          </a:xfrm>
        </p:spPr>
        <p:txBody>
          <a:bodyPr>
            <a:normAutofit/>
          </a:bodyPr>
          <a:lstStyle/>
          <a:p>
            <a:pPr>
              <a:lnSpc>
                <a:spcPct val="100000"/>
              </a:lnSpc>
            </a:pPr>
            <a:r>
              <a:rPr lang="en-AU" sz="2000" dirty="0"/>
              <a:t>Gamma distribution for biomass and abundance</a:t>
            </a:r>
          </a:p>
          <a:p>
            <a:pPr>
              <a:lnSpc>
                <a:spcPct val="100000"/>
              </a:lnSpc>
            </a:pPr>
            <a:r>
              <a:rPr lang="en-AU" sz="2000" dirty="0"/>
              <a:t>Gaussian distribution for NBSS slope and intercept</a:t>
            </a:r>
          </a:p>
          <a:p>
            <a:pPr>
              <a:lnSpc>
                <a:spcPct val="100000"/>
              </a:lnSpc>
            </a:pPr>
            <a:r>
              <a:rPr lang="en-AU" sz="2000" dirty="0"/>
              <a:t>M2&lt;- </a:t>
            </a:r>
            <a:r>
              <a:rPr lang="en-AU" sz="2000" dirty="0" err="1"/>
              <a:t>glm</a:t>
            </a:r>
            <a:r>
              <a:rPr lang="en-AU" sz="2000" dirty="0"/>
              <a:t>(Biomass~Temp+fluorescence+GA_depth2+Dbin+site2, data=df2,family=Gamma(link="log"))</a:t>
            </a:r>
          </a:p>
        </p:txBody>
      </p:sp>
      <p:pic>
        <p:nvPicPr>
          <p:cNvPr id="4" name="Picture 3">
            <a:extLst>
              <a:ext uri="{FF2B5EF4-FFF2-40B4-BE49-F238E27FC236}">
                <a16:creationId xmlns:a16="http://schemas.microsoft.com/office/drawing/2014/main" id="{FEB7BF32-CECF-4261-80C8-AB5439744041}"/>
              </a:ext>
            </a:extLst>
          </p:cNvPr>
          <p:cNvPicPr>
            <a:picLocks noChangeAspect="1"/>
          </p:cNvPicPr>
          <p:nvPr/>
        </p:nvPicPr>
        <p:blipFill>
          <a:blip r:embed="rId2"/>
          <a:stretch>
            <a:fillRect/>
          </a:stretch>
        </p:blipFill>
        <p:spPr>
          <a:xfrm>
            <a:off x="440235" y="2828469"/>
            <a:ext cx="4184865" cy="3708591"/>
          </a:xfrm>
          <a:prstGeom prst="rect">
            <a:avLst/>
          </a:prstGeom>
        </p:spPr>
      </p:pic>
      <p:pic>
        <p:nvPicPr>
          <p:cNvPr id="5" name="Picture 4">
            <a:extLst>
              <a:ext uri="{FF2B5EF4-FFF2-40B4-BE49-F238E27FC236}">
                <a16:creationId xmlns:a16="http://schemas.microsoft.com/office/drawing/2014/main" id="{1C35BBB0-997D-4419-838C-6BD9B8238CE9}"/>
              </a:ext>
            </a:extLst>
          </p:cNvPr>
          <p:cNvPicPr>
            <a:picLocks noChangeAspect="1"/>
          </p:cNvPicPr>
          <p:nvPr/>
        </p:nvPicPr>
        <p:blipFill>
          <a:blip r:embed="rId3"/>
          <a:stretch>
            <a:fillRect/>
          </a:stretch>
        </p:blipFill>
        <p:spPr>
          <a:xfrm>
            <a:off x="4934145" y="2382200"/>
            <a:ext cx="6496384" cy="2508379"/>
          </a:xfrm>
          <a:prstGeom prst="rect">
            <a:avLst/>
          </a:prstGeom>
        </p:spPr>
      </p:pic>
      <p:pic>
        <p:nvPicPr>
          <p:cNvPr id="6" name="Picture 5">
            <a:extLst>
              <a:ext uri="{FF2B5EF4-FFF2-40B4-BE49-F238E27FC236}">
                <a16:creationId xmlns:a16="http://schemas.microsoft.com/office/drawing/2014/main" id="{B619C8A9-1EBB-4709-8533-5322CA591B29}"/>
              </a:ext>
            </a:extLst>
          </p:cNvPr>
          <p:cNvPicPr>
            <a:picLocks noChangeAspect="1"/>
          </p:cNvPicPr>
          <p:nvPr/>
        </p:nvPicPr>
        <p:blipFill>
          <a:blip r:embed="rId4"/>
          <a:stretch>
            <a:fillRect/>
          </a:stretch>
        </p:blipFill>
        <p:spPr>
          <a:xfrm>
            <a:off x="5866109" y="4954210"/>
            <a:ext cx="4343623" cy="1701887"/>
          </a:xfrm>
          <a:prstGeom prst="rect">
            <a:avLst/>
          </a:prstGeom>
        </p:spPr>
      </p:pic>
    </p:spTree>
    <p:extLst>
      <p:ext uri="{BB962C8B-B14F-4D97-AF65-F5344CB8AC3E}">
        <p14:creationId xmlns:p14="http://schemas.microsoft.com/office/powerpoint/2010/main" val="1899494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64E41-E2FB-44D9-AA42-F5B49F1CE747}"/>
              </a:ext>
            </a:extLst>
          </p:cNvPr>
          <p:cNvSpPr>
            <a:spLocks noGrp="1"/>
          </p:cNvSpPr>
          <p:nvPr>
            <p:ph type="title"/>
          </p:nvPr>
        </p:nvSpPr>
        <p:spPr>
          <a:xfrm>
            <a:off x="366860" y="0"/>
            <a:ext cx="10515600" cy="1325563"/>
          </a:xfrm>
        </p:spPr>
        <p:txBody>
          <a:bodyPr/>
          <a:lstStyle/>
          <a:p>
            <a:r>
              <a:rPr lang="en-AU" dirty="0"/>
              <a:t>M2 continued</a:t>
            </a:r>
          </a:p>
        </p:txBody>
      </p:sp>
      <p:pic>
        <p:nvPicPr>
          <p:cNvPr id="4" name="Picture 3">
            <a:extLst>
              <a:ext uri="{FF2B5EF4-FFF2-40B4-BE49-F238E27FC236}">
                <a16:creationId xmlns:a16="http://schemas.microsoft.com/office/drawing/2014/main" id="{CDCC4422-0999-4987-9016-EFAFE7AD0180}"/>
              </a:ext>
            </a:extLst>
          </p:cNvPr>
          <p:cNvPicPr>
            <a:picLocks noChangeAspect="1"/>
          </p:cNvPicPr>
          <p:nvPr/>
        </p:nvPicPr>
        <p:blipFill>
          <a:blip r:embed="rId2"/>
          <a:stretch>
            <a:fillRect/>
          </a:stretch>
        </p:blipFill>
        <p:spPr>
          <a:xfrm>
            <a:off x="2226474" y="858505"/>
            <a:ext cx="7134341" cy="5910164"/>
          </a:xfrm>
          <a:prstGeom prst="rect">
            <a:avLst/>
          </a:prstGeom>
        </p:spPr>
      </p:pic>
    </p:spTree>
    <p:extLst>
      <p:ext uri="{BB962C8B-B14F-4D97-AF65-F5344CB8AC3E}">
        <p14:creationId xmlns:p14="http://schemas.microsoft.com/office/powerpoint/2010/main" val="181103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BCF3-B7FD-4F51-A663-F9F4FD4D1A86}"/>
              </a:ext>
            </a:extLst>
          </p:cNvPr>
          <p:cNvSpPr>
            <a:spLocks noGrp="1"/>
          </p:cNvSpPr>
          <p:nvPr>
            <p:ph type="title"/>
          </p:nvPr>
        </p:nvSpPr>
        <p:spPr>
          <a:xfrm>
            <a:off x="574250" y="101174"/>
            <a:ext cx="10515600" cy="1325563"/>
          </a:xfrm>
        </p:spPr>
        <p:txBody>
          <a:bodyPr/>
          <a:lstStyle/>
          <a:p>
            <a:r>
              <a:rPr lang="en-AU" dirty="0"/>
              <a:t>Step 3: try cubic polynomial terms</a:t>
            </a:r>
          </a:p>
        </p:txBody>
      </p:sp>
      <p:sp>
        <p:nvSpPr>
          <p:cNvPr id="3" name="Content Placeholder 2">
            <a:extLst>
              <a:ext uri="{FF2B5EF4-FFF2-40B4-BE49-F238E27FC236}">
                <a16:creationId xmlns:a16="http://schemas.microsoft.com/office/drawing/2014/main" id="{60C54CA1-0E68-4B29-9CD4-AFDEF1DB5858}"/>
              </a:ext>
            </a:extLst>
          </p:cNvPr>
          <p:cNvSpPr>
            <a:spLocks noGrp="1"/>
          </p:cNvSpPr>
          <p:nvPr>
            <p:ph idx="1"/>
          </p:nvPr>
        </p:nvSpPr>
        <p:spPr>
          <a:xfrm>
            <a:off x="376287" y="1253330"/>
            <a:ext cx="11473206" cy="5194603"/>
          </a:xfrm>
        </p:spPr>
        <p:txBody>
          <a:bodyPr>
            <a:normAutofit/>
          </a:bodyPr>
          <a:lstStyle/>
          <a:p>
            <a:pPr marL="0" indent="0">
              <a:buNone/>
            </a:pPr>
            <a:r>
              <a:rPr lang="en-AU" sz="2000" dirty="0"/>
              <a:t>M3 &lt;- </a:t>
            </a:r>
            <a:r>
              <a:rPr lang="en-AU" sz="2000" dirty="0" err="1"/>
              <a:t>glm</a:t>
            </a:r>
            <a:r>
              <a:rPr lang="en-AU" sz="2000" dirty="0"/>
              <a:t>(</a:t>
            </a:r>
            <a:r>
              <a:rPr lang="en-AU" sz="2000" dirty="0" err="1"/>
              <a:t>Biomass~poly</a:t>
            </a:r>
            <a:r>
              <a:rPr lang="en-AU" sz="2000" dirty="0"/>
              <a:t>(Temp,3)+poly(fluorescence,3)+poly(GA_depth2,3)+Dbin+site2, data=df3,family=Gamma(link="log"))</a:t>
            </a:r>
          </a:p>
          <a:p>
            <a:pPr marL="0" indent="0">
              <a:buNone/>
            </a:pPr>
            <a:endParaRPr lang="en-AU" sz="2000" dirty="0"/>
          </a:p>
          <a:p>
            <a:pPr marL="0" indent="0">
              <a:buNone/>
            </a:pPr>
            <a:endParaRPr lang="en-AU" sz="2000" dirty="0"/>
          </a:p>
        </p:txBody>
      </p:sp>
      <p:pic>
        <p:nvPicPr>
          <p:cNvPr id="4" name="Picture 3">
            <a:extLst>
              <a:ext uri="{FF2B5EF4-FFF2-40B4-BE49-F238E27FC236}">
                <a16:creationId xmlns:a16="http://schemas.microsoft.com/office/drawing/2014/main" id="{C71BA418-C0F4-41A6-829B-A9EE08994A3E}"/>
              </a:ext>
            </a:extLst>
          </p:cNvPr>
          <p:cNvPicPr>
            <a:picLocks noChangeAspect="1"/>
          </p:cNvPicPr>
          <p:nvPr/>
        </p:nvPicPr>
        <p:blipFill>
          <a:blip r:embed="rId2"/>
          <a:stretch>
            <a:fillRect/>
          </a:stretch>
        </p:blipFill>
        <p:spPr>
          <a:xfrm>
            <a:off x="5091553" y="2292356"/>
            <a:ext cx="6668792" cy="2273288"/>
          </a:xfrm>
          <a:prstGeom prst="rect">
            <a:avLst/>
          </a:prstGeom>
        </p:spPr>
      </p:pic>
      <p:pic>
        <p:nvPicPr>
          <p:cNvPr id="5" name="Picture 4">
            <a:extLst>
              <a:ext uri="{FF2B5EF4-FFF2-40B4-BE49-F238E27FC236}">
                <a16:creationId xmlns:a16="http://schemas.microsoft.com/office/drawing/2014/main" id="{E32B63D4-3555-4093-B955-FD4E9EE3F316}"/>
              </a:ext>
            </a:extLst>
          </p:cNvPr>
          <p:cNvPicPr>
            <a:picLocks noChangeAspect="1"/>
          </p:cNvPicPr>
          <p:nvPr/>
        </p:nvPicPr>
        <p:blipFill>
          <a:blip r:embed="rId3"/>
          <a:stretch>
            <a:fillRect/>
          </a:stretch>
        </p:blipFill>
        <p:spPr>
          <a:xfrm>
            <a:off x="550826" y="1987627"/>
            <a:ext cx="4451579" cy="4673840"/>
          </a:xfrm>
          <a:prstGeom prst="rect">
            <a:avLst/>
          </a:prstGeom>
        </p:spPr>
      </p:pic>
    </p:spTree>
    <p:extLst>
      <p:ext uri="{BB962C8B-B14F-4D97-AF65-F5344CB8AC3E}">
        <p14:creationId xmlns:p14="http://schemas.microsoft.com/office/powerpoint/2010/main" val="2144020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24E26-32AC-411C-87F2-F1803DE1DDA3}"/>
              </a:ext>
            </a:extLst>
          </p:cNvPr>
          <p:cNvSpPr>
            <a:spLocks noGrp="1"/>
          </p:cNvSpPr>
          <p:nvPr>
            <p:ph type="title"/>
          </p:nvPr>
        </p:nvSpPr>
        <p:spPr/>
        <p:txBody>
          <a:bodyPr>
            <a:noAutofit/>
          </a:bodyPr>
          <a:lstStyle/>
          <a:p>
            <a:r>
              <a:rPr lang="en-AU" sz="2000" dirty="0"/>
              <a:t>M2 &lt;- gam(Biomass ~ s(Temp) + s(fluorescence) + s(GA_depth2) + site2 + </a:t>
            </a:r>
            <a:r>
              <a:rPr lang="en-AU" sz="2000" dirty="0" err="1"/>
              <a:t>Dbin</a:t>
            </a:r>
            <a:r>
              <a:rPr lang="en-AU" sz="2000" dirty="0"/>
              <a:t>,</a:t>
            </a:r>
            <a:br>
              <a:rPr lang="en-AU" sz="2000" dirty="0"/>
            </a:br>
            <a:r>
              <a:rPr lang="en-AU" sz="2000" dirty="0"/>
              <a:t>          data=df3,family=Gamma(link="log"), method="REML")</a:t>
            </a:r>
          </a:p>
        </p:txBody>
      </p:sp>
      <p:pic>
        <p:nvPicPr>
          <p:cNvPr id="8" name="Content Placeholder 7">
            <a:extLst>
              <a:ext uri="{FF2B5EF4-FFF2-40B4-BE49-F238E27FC236}">
                <a16:creationId xmlns:a16="http://schemas.microsoft.com/office/drawing/2014/main" id="{41ECD368-9934-4401-8D44-3C677361FF86}"/>
              </a:ext>
            </a:extLst>
          </p:cNvPr>
          <p:cNvPicPr>
            <a:picLocks noGrp="1" noChangeAspect="1"/>
          </p:cNvPicPr>
          <p:nvPr>
            <p:ph idx="1"/>
          </p:nvPr>
        </p:nvPicPr>
        <p:blipFill>
          <a:blip r:embed="rId2"/>
          <a:stretch>
            <a:fillRect/>
          </a:stretch>
        </p:blipFill>
        <p:spPr>
          <a:xfrm>
            <a:off x="543871" y="1589542"/>
            <a:ext cx="2876698" cy="1276416"/>
          </a:xfrm>
          <a:prstGeom prst="rect">
            <a:avLst/>
          </a:prstGeom>
        </p:spPr>
      </p:pic>
      <p:pic>
        <p:nvPicPr>
          <p:cNvPr id="7" name="Picture 6">
            <a:extLst>
              <a:ext uri="{FF2B5EF4-FFF2-40B4-BE49-F238E27FC236}">
                <a16:creationId xmlns:a16="http://schemas.microsoft.com/office/drawing/2014/main" id="{20E92D66-1F72-451F-AEC4-7A8CC6C687A2}"/>
              </a:ext>
            </a:extLst>
          </p:cNvPr>
          <p:cNvPicPr>
            <a:picLocks noChangeAspect="1"/>
          </p:cNvPicPr>
          <p:nvPr/>
        </p:nvPicPr>
        <p:blipFill>
          <a:blip r:embed="rId3"/>
          <a:stretch>
            <a:fillRect/>
          </a:stretch>
        </p:blipFill>
        <p:spPr>
          <a:xfrm>
            <a:off x="7194292" y="2804367"/>
            <a:ext cx="4997707" cy="2057506"/>
          </a:xfrm>
          <a:prstGeom prst="rect">
            <a:avLst/>
          </a:prstGeom>
        </p:spPr>
      </p:pic>
      <p:pic>
        <p:nvPicPr>
          <p:cNvPr id="9" name="Picture 8">
            <a:extLst>
              <a:ext uri="{FF2B5EF4-FFF2-40B4-BE49-F238E27FC236}">
                <a16:creationId xmlns:a16="http://schemas.microsoft.com/office/drawing/2014/main" id="{FDFA6E51-102F-4018-95FE-3ABBD8DE0585}"/>
              </a:ext>
            </a:extLst>
          </p:cNvPr>
          <p:cNvPicPr>
            <a:picLocks noChangeAspect="1"/>
          </p:cNvPicPr>
          <p:nvPr/>
        </p:nvPicPr>
        <p:blipFill>
          <a:blip r:embed="rId4"/>
          <a:stretch>
            <a:fillRect/>
          </a:stretch>
        </p:blipFill>
        <p:spPr>
          <a:xfrm>
            <a:off x="543871" y="3026629"/>
            <a:ext cx="4038808" cy="3670489"/>
          </a:xfrm>
          <a:prstGeom prst="rect">
            <a:avLst/>
          </a:prstGeom>
        </p:spPr>
      </p:pic>
      <p:pic>
        <p:nvPicPr>
          <p:cNvPr id="10" name="Picture 9">
            <a:extLst>
              <a:ext uri="{FF2B5EF4-FFF2-40B4-BE49-F238E27FC236}">
                <a16:creationId xmlns:a16="http://schemas.microsoft.com/office/drawing/2014/main" id="{A51F8AA2-CABB-459E-AA2A-B942D9FAB88D}"/>
              </a:ext>
            </a:extLst>
          </p:cNvPr>
          <p:cNvPicPr>
            <a:picLocks noChangeAspect="1"/>
          </p:cNvPicPr>
          <p:nvPr/>
        </p:nvPicPr>
        <p:blipFill>
          <a:blip r:embed="rId5"/>
          <a:stretch>
            <a:fillRect/>
          </a:stretch>
        </p:blipFill>
        <p:spPr>
          <a:xfrm>
            <a:off x="4672398" y="2537654"/>
            <a:ext cx="2432175" cy="2324219"/>
          </a:xfrm>
          <a:prstGeom prst="rect">
            <a:avLst/>
          </a:prstGeom>
        </p:spPr>
      </p:pic>
    </p:spTree>
    <p:extLst>
      <p:ext uri="{BB962C8B-B14F-4D97-AF65-F5344CB8AC3E}">
        <p14:creationId xmlns:p14="http://schemas.microsoft.com/office/powerpoint/2010/main" val="3857128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44AC-5614-4116-86F4-611F41223D38}"/>
              </a:ext>
            </a:extLst>
          </p:cNvPr>
          <p:cNvSpPr>
            <a:spLocks noGrp="1"/>
          </p:cNvSpPr>
          <p:nvPr>
            <p:ph type="title"/>
          </p:nvPr>
        </p:nvSpPr>
        <p:spPr>
          <a:xfrm>
            <a:off x="753359" y="0"/>
            <a:ext cx="10515600" cy="1325563"/>
          </a:xfrm>
        </p:spPr>
        <p:txBody>
          <a:bodyPr/>
          <a:lstStyle/>
          <a:p>
            <a:r>
              <a:rPr lang="en-AU" dirty="0"/>
              <a:t>Something is wrong </a:t>
            </a:r>
            <a:r>
              <a:rPr lang="en-AU" dirty="0">
                <a:sym typeface="Wingdings" panose="05000000000000000000" pitchFamily="2" charset="2"/>
              </a:rPr>
              <a:t></a:t>
            </a:r>
            <a:endParaRPr lang="en-AU" dirty="0"/>
          </a:p>
        </p:txBody>
      </p:sp>
      <p:pic>
        <p:nvPicPr>
          <p:cNvPr id="4" name="Content Placeholder 3">
            <a:extLst>
              <a:ext uri="{FF2B5EF4-FFF2-40B4-BE49-F238E27FC236}">
                <a16:creationId xmlns:a16="http://schemas.microsoft.com/office/drawing/2014/main" id="{7AF87CBE-D01B-48D7-AE11-19F7D5AA5B26}"/>
              </a:ext>
            </a:extLst>
          </p:cNvPr>
          <p:cNvPicPr>
            <a:picLocks noGrp="1" noChangeAspect="1"/>
          </p:cNvPicPr>
          <p:nvPr>
            <p:ph idx="1"/>
          </p:nvPr>
        </p:nvPicPr>
        <p:blipFill>
          <a:blip r:embed="rId2"/>
          <a:stretch>
            <a:fillRect/>
          </a:stretch>
        </p:blipFill>
        <p:spPr>
          <a:xfrm>
            <a:off x="2801808" y="1080907"/>
            <a:ext cx="5663462" cy="5239959"/>
          </a:xfrm>
          <a:prstGeom prst="rect">
            <a:avLst/>
          </a:prstGeom>
        </p:spPr>
      </p:pic>
    </p:spTree>
    <p:extLst>
      <p:ext uri="{BB962C8B-B14F-4D97-AF65-F5344CB8AC3E}">
        <p14:creationId xmlns:p14="http://schemas.microsoft.com/office/powerpoint/2010/main" val="2567680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C4C9B4-55AF-40DF-97AD-FEB2C1093EB1}"/>
              </a:ext>
            </a:extLst>
          </p:cNvPr>
          <p:cNvPicPr>
            <a:picLocks noGrp="1" noChangeAspect="1"/>
          </p:cNvPicPr>
          <p:nvPr>
            <p:ph idx="1"/>
          </p:nvPr>
        </p:nvPicPr>
        <p:blipFill>
          <a:blip r:embed="rId2"/>
          <a:stretch>
            <a:fillRect/>
          </a:stretch>
        </p:blipFill>
        <p:spPr>
          <a:xfrm>
            <a:off x="1205231" y="222299"/>
            <a:ext cx="9781538" cy="6413402"/>
          </a:xfrm>
          <a:prstGeom prst="rect">
            <a:avLst/>
          </a:prstGeom>
        </p:spPr>
      </p:pic>
      <p:sp>
        <p:nvSpPr>
          <p:cNvPr id="7" name="Rectangle 6">
            <a:extLst>
              <a:ext uri="{FF2B5EF4-FFF2-40B4-BE49-F238E27FC236}">
                <a16:creationId xmlns:a16="http://schemas.microsoft.com/office/drawing/2014/main" id="{B731107F-A571-4B47-9AE4-15468F342E25}"/>
              </a:ext>
            </a:extLst>
          </p:cNvPr>
          <p:cNvSpPr/>
          <p:nvPr/>
        </p:nvSpPr>
        <p:spPr>
          <a:xfrm>
            <a:off x="1376313" y="1102936"/>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0A6332D5-066B-423E-9937-7A97C58E73AF}"/>
              </a:ext>
            </a:extLst>
          </p:cNvPr>
          <p:cNvSpPr/>
          <p:nvPr/>
        </p:nvSpPr>
        <p:spPr>
          <a:xfrm rot="5400000">
            <a:off x="49490" y="2943520"/>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E6B96C2D-1265-4B9E-B0EE-C4340CBBB9BB}"/>
              </a:ext>
            </a:extLst>
          </p:cNvPr>
          <p:cNvSpPr/>
          <p:nvPr/>
        </p:nvSpPr>
        <p:spPr>
          <a:xfrm>
            <a:off x="1164732" y="5754193"/>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EF85E8BB-9CA0-4C13-9F25-8DB113FA0AAA}"/>
              </a:ext>
            </a:extLst>
          </p:cNvPr>
          <p:cNvSpPr/>
          <p:nvPr/>
        </p:nvSpPr>
        <p:spPr>
          <a:xfrm rot="5400000">
            <a:off x="7299053" y="2917160"/>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03592298-ED08-40AA-B68F-4712EE8EB4CF}"/>
              </a:ext>
            </a:extLst>
          </p:cNvPr>
          <p:cNvSpPr/>
          <p:nvPr/>
        </p:nvSpPr>
        <p:spPr>
          <a:xfrm>
            <a:off x="1290772" y="3748115"/>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99C0DD5-7F18-4286-AE69-8155D12D8B62}"/>
              </a:ext>
            </a:extLst>
          </p:cNvPr>
          <p:cNvSpPr/>
          <p:nvPr/>
        </p:nvSpPr>
        <p:spPr>
          <a:xfrm rot="5400000">
            <a:off x="4170576" y="2917159"/>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EB205694-4D96-4B52-A463-C172F054BE96}"/>
              </a:ext>
            </a:extLst>
          </p:cNvPr>
          <p:cNvSpPr/>
          <p:nvPr/>
        </p:nvSpPr>
        <p:spPr>
          <a:xfrm>
            <a:off x="1164732" y="4403277"/>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49030A17-BD64-429B-9ED2-6F47D927B8FC}"/>
              </a:ext>
            </a:extLst>
          </p:cNvPr>
          <p:cNvSpPr/>
          <p:nvPr/>
        </p:nvSpPr>
        <p:spPr>
          <a:xfrm rot="5400000">
            <a:off x="5209096" y="2917158"/>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6966E683-7C34-48CB-AD1E-789E39A566F0}"/>
              </a:ext>
            </a:extLst>
          </p:cNvPr>
          <p:cNvSpPr/>
          <p:nvPr/>
        </p:nvSpPr>
        <p:spPr>
          <a:xfrm>
            <a:off x="5550817" y="2359451"/>
            <a:ext cx="1105555" cy="738174"/>
          </a:xfrm>
          <a:prstGeom prst="ellipse">
            <a:avLst/>
          </a:prstGeom>
          <a:solidFill>
            <a:srgbClr val="FF66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BA6CDEBC-C882-4FBA-B322-5A246FF56D58}"/>
              </a:ext>
            </a:extLst>
          </p:cNvPr>
          <p:cNvSpPr/>
          <p:nvPr/>
        </p:nvSpPr>
        <p:spPr>
          <a:xfrm>
            <a:off x="5549509" y="371479"/>
            <a:ext cx="1105555" cy="738174"/>
          </a:xfrm>
          <a:prstGeom prst="ellipse">
            <a:avLst/>
          </a:prstGeom>
          <a:solidFill>
            <a:srgbClr val="FF66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B0993993-B86E-4A0E-95DC-B9993F1B78D7}"/>
              </a:ext>
            </a:extLst>
          </p:cNvPr>
          <p:cNvSpPr/>
          <p:nvPr/>
        </p:nvSpPr>
        <p:spPr>
          <a:xfrm>
            <a:off x="4524866" y="1708961"/>
            <a:ext cx="1105555" cy="738174"/>
          </a:xfrm>
          <a:prstGeom prst="ellipse">
            <a:avLst/>
          </a:prstGeom>
          <a:solidFill>
            <a:srgbClr val="FF66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67439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3D6F-8739-4151-8951-3C8A9B8EBD72}"/>
              </a:ext>
            </a:extLst>
          </p:cNvPr>
          <p:cNvSpPr>
            <a:spLocks noGrp="1"/>
          </p:cNvSpPr>
          <p:nvPr>
            <p:ph type="title"/>
          </p:nvPr>
        </p:nvSpPr>
        <p:spPr>
          <a:xfrm>
            <a:off x="385713" y="-77935"/>
            <a:ext cx="10515600" cy="1325563"/>
          </a:xfrm>
        </p:spPr>
        <p:txBody>
          <a:bodyPr/>
          <a:lstStyle/>
          <a:p>
            <a:r>
              <a:rPr lang="en-AU" dirty="0"/>
              <a:t>Spatial autocorrelation</a:t>
            </a:r>
          </a:p>
        </p:txBody>
      </p:sp>
      <p:pic>
        <p:nvPicPr>
          <p:cNvPr id="4" name="Content Placeholder 3">
            <a:extLst>
              <a:ext uri="{FF2B5EF4-FFF2-40B4-BE49-F238E27FC236}">
                <a16:creationId xmlns:a16="http://schemas.microsoft.com/office/drawing/2014/main" id="{3E324BF0-B063-4692-97AD-FBACD967A1CF}"/>
              </a:ext>
            </a:extLst>
          </p:cNvPr>
          <p:cNvPicPr>
            <a:picLocks noGrp="1" noChangeAspect="1"/>
          </p:cNvPicPr>
          <p:nvPr>
            <p:ph idx="1"/>
          </p:nvPr>
        </p:nvPicPr>
        <p:blipFill>
          <a:blip r:embed="rId2"/>
          <a:stretch>
            <a:fillRect/>
          </a:stretch>
        </p:blipFill>
        <p:spPr>
          <a:xfrm>
            <a:off x="3364585" y="4887366"/>
            <a:ext cx="4991357" cy="1828894"/>
          </a:xfrm>
          <a:prstGeom prst="rect">
            <a:avLst/>
          </a:prstGeom>
        </p:spPr>
      </p:pic>
      <p:pic>
        <p:nvPicPr>
          <p:cNvPr id="5" name="Picture 4">
            <a:extLst>
              <a:ext uri="{FF2B5EF4-FFF2-40B4-BE49-F238E27FC236}">
                <a16:creationId xmlns:a16="http://schemas.microsoft.com/office/drawing/2014/main" id="{B08E7958-78E9-4BCB-8F30-348C08700F7C}"/>
              </a:ext>
            </a:extLst>
          </p:cNvPr>
          <p:cNvPicPr>
            <a:picLocks noChangeAspect="1"/>
          </p:cNvPicPr>
          <p:nvPr/>
        </p:nvPicPr>
        <p:blipFill>
          <a:blip r:embed="rId3"/>
          <a:stretch>
            <a:fillRect/>
          </a:stretch>
        </p:blipFill>
        <p:spPr>
          <a:xfrm>
            <a:off x="3351885" y="2860070"/>
            <a:ext cx="5004057" cy="1854295"/>
          </a:xfrm>
          <a:prstGeom prst="rect">
            <a:avLst/>
          </a:prstGeom>
        </p:spPr>
      </p:pic>
      <p:pic>
        <p:nvPicPr>
          <p:cNvPr id="6" name="Picture 5">
            <a:extLst>
              <a:ext uri="{FF2B5EF4-FFF2-40B4-BE49-F238E27FC236}">
                <a16:creationId xmlns:a16="http://schemas.microsoft.com/office/drawing/2014/main" id="{C20138AB-488C-4B94-A791-6923D65F6F28}"/>
              </a:ext>
            </a:extLst>
          </p:cNvPr>
          <p:cNvPicPr>
            <a:picLocks noChangeAspect="1"/>
          </p:cNvPicPr>
          <p:nvPr/>
        </p:nvPicPr>
        <p:blipFill>
          <a:blip r:embed="rId4"/>
          <a:stretch>
            <a:fillRect/>
          </a:stretch>
        </p:blipFill>
        <p:spPr>
          <a:xfrm>
            <a:off x="3402687" y="845474"/>
            <a:ext cx="4953255" cy="1841595"/>
          </a:xfrm>
          <a:prstGeom prst="rect">
            <a:avLst/>
          </a:prstGeom>
        </p:spPr>
      </p:pic>
    </p:spTree>
    <p:extLst>
      <p:ext uri="{BB962C8B-B14F-4D97-AF65-F5344CB8AC3E}">
        <p14:creationId xmlns:p14="http://schemas.microsoft.com/office/powerpoint/2010/main" val="2207851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EAD9-2983-41BF-BA76-00F645C89792}"/>
              </a:ext>
            </a:extLst>
          </p:cNvPr>
          <p:cNvSpPr>
            <a:spLocks noGrp="1"/>
          </p:cNvSpPr>
          <p:nvPr>
            <p:ph type="title"/>
          </p:nvPr>
        </p:nvSpPr>
        <p:spPr>
          <a:xfrm>
            <a:off x="838200" y="-245587"/>
            <a:ext cx="10515600" cy="1325563"/>
          </a:xfrm>
        </p:spPr>
        <p:txBody>
          <a:bodyPr>
            <a:normAutofit/>
          </a:bodyPr>
          <a:lstStyle/>
          <a:p>
            <a:r>
              <a:rPr lang="en-AU" sz="4000" dirty="0"/>
              <a:t>Including a spatial autocorrelation term (working?)</a:t>
            </a:r>
          </a:p>
        </p:txBody>
      </p:sp>
      <p:sp>
        <p:nvSpPr>
          <p:cNvPr id="3" name="Content Placeholder 2">
            <a:extLst>
              <a:ext uri="{FF2B5EF4-FFF2-40B4-BE49-F238E27FC236}">
                <a16:creationId xmlns:a16="http://schemas.microsoft.com/office/drawing/2014/main" id="{50E1C9A0-D2AE-4F63-90E6-7D3C5FD7A3CD}"/>
              </a:ext>
            </a:extLst>
          </p:cNvPr>
          <p:cNvSpPr>
            <a:spLocks noGrp="1"/>
          </p:cNvSpPr>
          <p:nvPr>
            <p:ph idx="1"/>
          </p:nvPr>
        </p:nvSpPr>
        <p:spPr>
          <a:xfrm>
            <a:off x="838200" y="816957"/>
            <a:ext cx="10515600" cy="700758"/>
          </a:xfrm>
        </p:spPr>
        <p:txBody>
          <a:bodyPr>
            <a:normAutofit/>
          </a:bodyPr>
          <a:lstStyle/>
          <a:p>
            <a:pPr marL="0" indent="0">
              <a:buNone/>
            </a:pPr>
            <a:r>
              <a:rPr lang="en-AU" sz="1800" dirty="0"/>
              <a:t>M3 &lt;- </a:t>
            </a:r>
            <a:r>
              <a:rPr lang="en-AU" sz="1800" dirty="0" err="1"/>
              <a:t>gamm</a:t>
            </a:r>
            <a:r>
              <a:rPr lang="en-AU" sz="1800" dirty="0"/>
              <a:t>(Biomass ~ s(Temp) + s(fluorescence) + s(GA_depth2) + site2 + </a:t>
            </a:r>
            <a:r>
              <a:rPr lang="en-AU" sz="1800" dirty="0" err="1"/>
              <a:t>Dbin</a:t>
            </a:r>
            <a:r>
              <a:rPr lang="en-AU" sz="1800" dirty="0"/>
              <a:t>, data=df3,family=Gamma(link="log"), method="REML", </a:t>
            </a:r>
            <a:r>
              <a:rPr lang="en-AU" sz="1800" dirty="0">
                <a:highlight>
                  <a:srgbClr val="FFFF00"/>
                </a:highlight>
              </a:rPr>
              <a:t>correlation = </a:t>
            </a:r>
            <a:r>
              <a:rPr lang="en-AU" sz="1800" dirty="0" err="1">
                <a:highlight>
                  <a:srgbClr val="FFFF00"/>
                </a:highlight>
              </a:rPr>
              <a:t>corGaus</a:t>
            </a:r>
            <a:r>
              <a:rPr lang="en-AU" sz="1800" dirty="0">
                <a:highlight>
                  <a:srgbClr val="FFFF00"/>
                </a:highlight>
              </a:rPr>
              <a:t>(form = ~ </a:t>
            </a:r>
            <a:r>
              <a:rPr lang="en-AU" sz="1800" dirty="0" err="1">
                <a:highlight>
                  <a:srgbClr val="FFFF00"/>
                </a:highlight>
              </a:rPr>
              <a:t>Dbin+Lon</a:t>
            </a:r>
            <a:r>
              <a:rPr lang="en-AU" sz="1800" dirty="0">
                <a:highlight>
                  <a:srgbClr val="FFFF00"/>
                </a:highlight>
              </a:rPr>
              <a:t>| site2)) </a:t>
            </a:r>
          </a:p>
        </p:txBody>
      </p:sp>
      <p:pic>
        <p:nvPicPr>
          <p:cNvPr id="4" name="Picture 3">
            <a:extLst>
              <a:ext uri="{FF2B5EF4-FFF2-40B4-BE49-F238E27FC236}">
                <a16:creationId xmlns:a16="http://schemas.microsoft.com/office/drawing/2014/main" id="{C179B29B-4701-412D-B5EF-E89E09214949}"/>
              </a:ext>
            </a:extLst>
          </p:cNvPr>
          <p:cNvPicPr>
            <a:picLocks noChangeAspect="1"/>
          </p:cNvPicPr>
          <p:nvPr/>
        </p:nvPicPr>
        <p:blipFill>
          <a:blip r:embed="rId2"/>
          <a:stretch>
            <a:fillRect/>
          </a:stretch>
        </p:blipFill>
        <p:spPr>
          <a:xfrm>
            <a:off x="3013080" y="1383337"/>
            <a:ext cx="4921503" cy="1828894"/>
          </a:xfrm>
          <a:prstGeom prst="rect">
            <a:avLst/>
          </a:prstGeom>
        </p:spPr>
      </p:pic>
      <p:pic>
        <p:nvPicPr>
          <p:cNvPr id="5" name="Picture 4">
            <a:extLst>
              <a:ext uri="{FF2B5EF4-FFF2-40B4-BE49-F238E27FC236}">
                <a16:creationId xmlns:a16="http://schemas.microsoft.com/office/drawing/2014/main" id="{7B4658AD-9B01-47D1-940D-59CAC653634D}"/>
              </a:ext>
            </a:extLst>
          </p:cNvPr>
          <p:cNvPicPr>
            <a:picLocks noChangeAspect="1"/>
          </p:cNvPicPr>
          <p:nvPr/>
        </p:nvPicPr>
        <p:blipFill>
          <a:blip r:embed="rId3"/>
          <a:stretch>
            <a:fillRect/>
          </a:stretch>
        </p:blipFill>
        <p:spPr>
          <a:xfrm>
            <a:off x="3091175" y="3247028"/>
            <a:ext cx="4985006" cy="1847945"/>
          </a:xfrm>
          <a:prstGeom prst="rect">
            <a:avLst/>
          </a:prstGeom>
        </p:spPr>
      </p:pic>
      <p:pic>
        <p:nvPicPr>
          <p:cNvPr id="6" name="Picture 5">
            <a:extLst>
              <a:ext uri="{FF2B5EF4-FFF2-40B4-BE49-F238E27FC236}">
                <a16:creationId xmlns:a16="http://schemas.microsoft.com/office/drawing/2014/main" id="{860C84AB-38A3-482E-BE0D-4BF93B909EE2}"/>
              </a:ext>
            </a:extLst>
          </p:cNvPr>
          <p:cNvPicPr>
            <a:picLocks noChangeAspect="1"/>
          </p:cNvPicPr>
          <p:nvPr/>
        </p:nvPicPr>
        <p:blipFill>
          <a:blip r:embed="rId4"/>
          <a:stretch>
            <a:fillRect/>
          </a:stretch>
        </p:blipFill>
        <p:spPr>
          <a:xfrm>
            <a:off x="3116576" y="5129771"/>
            <a:ext cx="4959605" cy="1822544"/>
          </a:xfrm>
          <a:prstGeom prst="rect">
            <a:avLst/>
          </a:prstGeom>
        </p:spPr>
      </p:pic>
      <p:pic>
        <p:nvPicPr>
          <p:cNvPr id="7" name="Picture 6">
            <a:extLst>
              <a:ext uri="{FF2B5EF4-FFF2-40B4-BE49-F238E27FC236}">
                <a16:creationId xmlns:a16="http://schemas.microsoft.com/office/drawing/2014/main" id="{93D6C61A-53B1-4F9D-8832-FE8ECBADF94D}"/>
              </a:ext>
            </a:extLst>
          </p:cNvPr>
          <p:cNvPicPr>
            <a:picLocks noChangeAspect="1"/>
          </p:cNvPicPr>
          <p:nvPr/>
        </p:nvPicPr>
        <p:blipFill>
          <a:blip r:embed="rId5"/>
          <a:stretch>
            <a:fillRect/>
          </a:stretch>
        </p:blipFill>
        <p:spPr>
          <a:xfrm>
            <a:off x="8357334" y="2286324"/>
            <a:ext cx="3504258" cy="3014836"/>
          </a:xfrm>
          <a:prstGeom prst="rect">
            <a:avLst/>
          </a:prstGeom>
        </p:spPr>
      </p:pic>
    </p:spTree>
    <p:extLst>
      <p:ext uri="{BB962C8B-B14F-4D97-AF65-F5344CB8AC3E}">
        <p14:creationId xmlns:p14="http://schemas.microsoft.com/office/powerpoint/2010/main" val="13885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C2BC85-4009-42C5-972E-A6B65419996A}"/>
              </a:ext>
            </a:extLst>
          </p:cNvPr>
          <p:cNvPicPr>
            <a:picLocks noChangeAspect="1"/>
          </p:cNvPicPr>
          <p:nvPr/>
        </p:nvPicPr>
        <p:blipFill>
          <a:blip r:embed="rId2"/>
          <a:stretch>
            <a:fillRect/>
          </a:stretch>
        </p:blipFill>
        <p:spPr>
          <a:xfrm>
            <a:off x="6558510" y="665192"/>
            <a:ext cx="4610869" cy="5998284"/>
          </a:xfrm>
          <a:prstGeom prst="rect">
            <a:avLst/>
          </a:prstGeom>
        </p:spPr>
      </p:pic>
      <p:sp>
        <p:nvSpPr>
          <p:cNvPr id="7" name="TextBox 6">
            <a:extLst>
              <a:ext uri="{FF2B5EF4-FFF2-40B4-BE49-F238E27FC236}">
                <a16:creationId xmlns:a16="http://schemas.microsoft.com/office/drawing/2014/main" id="{01A68553-72C9-4C1E-A1D0-0F0EE3B5BD5F}"/>
              </a:ext>
            </a:extLst>
          </p:cNvPr>
          <p:cNvSpPr txBox="1"/>
          <p:nvPr/>
        </p:nvSpPr>
        <p:spPr>
          <a:xfrm>
            <a:off x="1253764" y="200777"/>
            <a:ext cx="4610868" cy="369332"/>
          </a:xfrm>
          <a:prstGeom prst="rect">
            <a:avLst/>
          </a:prstGeom>
          <a:noFill/>
        </p:spPr>
        <p:txBody>
          <a:bodyPr wrap="square" rtlCol="0">
            <a:spAutoFit/>
          </a:bodyPr>
          <a:lstStyle/>
          <a:p>
            <a:r>
              <a:rPr lang="en-AU" dirty="0"/>
              <a:t>Gamm with spatial autocorrelation term</a:t>
            </a:r>
          </a:p>
        </p:txBody>
      </p:sp>
      <p:sp>
        <p:nvSpPr>
          <p:cNvPr id="8" name="TextBox 7">
            <a:extLst>
              <a:ext uri="{FF2B5EF4-FFF2-40B4-BE49-F238E27FC236}">
                <a16:creationId xmlns:a16="http://schemas.microsoft.com/office/drawing/2014/main" id="{65979F11-1B96-46AC-8B6E-3D66D62A3A81}"/>
              </a:ext>
            </a:extLst>
          </p:cNvPr>
          <p:cNvSpPr txBox="1"/>
          <p:nvPr/>
        </p:nvSpPr>
        <p:spPr>
          <a:xfrm>
            <a:off x="6974947" y="320973"/>
            <a:ext cx="4610868" cy="369332"/>
          </a:xfrm>
          <a:prstGeom prst="rect">
            <a:avLst/>
          </a:prstGeom>
          <a:noFill/>
        </p:spPr>
        <p:txBody>
          <a:bodyPr wrap="square" rtlCol="0">
            <a:spAutoFit/>
          </a:bodyPr>
          <a:lstStyle/>
          <a:p>
            <a:r>
              <a:rPr lang="en-AU" dirty="0"/>
              <a:t>Gam without spatial autocorrelation term</a:t>
            </a:r>
          </a:p>
        </p:txBody>
      </p:sp>
      <p:pic>
        <p:nvPicPr>
          <p:cNvPr id="10" name="Picture 9">
            <a:extLst>
              <a:ext uri="{FF2B5EF4-FFF2-40B4-BE49-F238E27FC236}">
                <a16:creationId xmlns:a16="http://schemas.microsoft.com/office/drawing/2014/main" id="{99E894BC-B0BA-47A2-92A0-C80AEE949732}"/>
              </a:ext>
            </a:extLst>
          </p:cNvPr>
          <p:cNvPicPr>
            <a:picLocks noChangeAspect="1"/>
          </p:cNvPicPr>
          <p:nvPr/>
        </p:nvPicPr>
        <p:blipFill>
          <a:blip r:embed="rId3"/>
          <a:stretch>
            <a:fillRect/>
          </a:stretch>
        </p:blipFill>
        <p:spPr>
          <a:xfrm>
            <a:off x="762409" y="570109"/>
            <a:ext cx="4610869" cy="6180337"/>
          </a:xfrm>
          <a:prstGeom prst="rect">
            <a:avLst/>
          </a:prstGeom>
        </p:spPr>
      </p:pic>
    </p:spTree>
    <p:extLst>
      <p:ext uri="{BB962C8B-B14F-4D97-AF65-F5344CB8AC3E}">
        <p14:creationId xmlns:p14="http://schemas.microsoft.com/office/powerpoint/2010/main" val="1393388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2337-F24D-4F22-B5DB-2B45A571708E}"/>
              </a:ext>
            </a:extLst>
          </p:cNvPr>
          <p:cNvSpPr>
            <a:spLocks noGrp="1"/>
          </p:cNvSpPr>
          <p:nvPr>
            <p:ph type="title"/>
          </p:nvPr>
        </p:nvSpPr>
        <p:spPr>
          <a:xfrm>
            <a:off x="838200" y="85572"/>
            <a:ext cx="10515600" cy="1325563"/>
          </a:xfrm>
        </p:spPr>
        <p:txBody>
          <a:bodyPr/>
          <a:lstStyle/>
          <a:p>
            <a:r>
              <a:rPr lang="en-AU" dirty="0"/>
              <a:t>Temperature….(over fitted?)</a:t>
            </a:r>
          </a:p>
        </p:txBody>
      </p:sp>
      <p:sp>
        <p:nvSpPr>
          <p:cNvPr id="3" name="Content Placeholder 2">
            <a:extLst>
              <a:ext uri="{FF2B5EF4-FFF2-40B4-BE49-F238E27FC236}">
                <a16:creationId xmlns:a16="http://schemas.microsoft.com/office/drawing/2014/main" id="{E96D3C57-E025-4777-9444-6B66ED00D8E2}"/>
              </a:ext>
            </a:extLst>
          </p:cNvPr>
          <p:cNvSpPr>
            <a:spLocks noGrp="1"/>
          </p:cNvSpPr>
          <p:nvPr>
            <p:ph idx="1"/>
          </p:nvPr>
        </p:nvSpPr>
        <p:spPr>
          <a:xfrm>
            <a:off x="263166" y="1253331"/>
            <a:ext cx="10515600" cy="4351338"/>
          </a:xfrm>
        </p:spPr>
        <p:txBody>
          <a:bodyPr>
            <a:normAutofit/>
          </a:bodyPr>
          <a:lstStyle/>
          <a:p>
            <a:r>
              <a:rPr lang="en-AU" sz="2000" dirty="0" err="1"/>
              <a:t>Mgcv</a:t>
            </a:r>
            <a:r>
              <a:rPr lang="en-AU" sz="2000" dirty="0"/>
              <a:t> does cv for automatic selection of amount of smoothing (df).</a:t>
            </a:r>
          </a:p>
          <a:p>
            <a:r>
              <a:rPr lang="en-AU" sz="2000" dirty="0"/>
              <a:t>Df ~ 1 = straight line, df~10 non-linear.</a:t>
            </a:r>
          </a:p>
          <a:p>
            <a:r>
              <a:rPr lang="en-AU" sz="2000" dirty="0"/>
              <a:t>Explanation of CV on age 49 of </a:t>
            </a:r>
            <a:r>
              <a:rPr lang="en-AU" sz="2000" dirty="0" err="1"/>
              <a:t>Zuur</a:t>
            </a:r>
            <a:r>
              <a:rPr lang="en-AU" sz="2000" dirty="0"/>
              <a:t> 2012.</a:t>
            </a:r>
          </a:p>
          <a:p>
            <a:r>
              <a:rPr lang="en-AU" sz="2000" dirty="0"/>
              <a:t>Alternatively we can specify different values of k (=df+1)</a:t>
            </a:r>
          </a:p>
          <a:p>
            <a:endParaRPr lang="en-AU" sz="2000" dirty="0"/>
          </a:p>
          <a:p>
            <a:endParaRPr lang="en-AU" sz="2000" dirty="0"/>
          </a:p>
        </p:txBody>
      </p:sp>
      <p:pic>
        <p:nvPicPr>
          <p:cNvPr id="4" name="Picture 3">
            <a:extLst>
              <a:ext uri="{FF2B5EF4-FFF2-40B4-BE49-F238E27FC236}">
                <a16:creationId xmlns:a16="http://schemas.microsoft.com/office/drawing/2014/main" id="{A1A58704-777D-4D49-BEB1-CE5271B005E8}"/>
              </a:ext>
            </a:extLst>
          </p:cNvPr>
          <p:cNvPicPr>
            <a:picLocks noChangeAspect="1"/>
          </p:cNvPicPr>
          <p:nvPr/>
        </p:nvPicPr>
        <p:blipFill>
          <a:blip r:embed="rId2"/>
          <a:stretch>
            <a:fillRect/>
          </a:stretch>
        </p:blipFill>
        <p:spPr>
          <a:xfrm>
            <a:off x="2967031" y="3146196"/>
            <a:ext cx="5872406" cy="3711804"/>
          </a:xfrm>
          <a:prstGeom prst="rect">
            <a:avLst/>
          </a:prstGeom>
        </p:spPr>
      </p:pic>
    </p:spTree>
    <p:extLst>
      <p:ext uri="{BB962C8B-B14F-4D97-AF65-F5344CB8AC3E}">
        <p14:creationId xmlns:p14="http://schemas.microsoft.com/office/powerpoint/2010/main" val="3815785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A62-1B36-4654-B391-A09D897B40AC}"/>
              </a:ext>
            </a:extLst>
          </p:cNvPr>
          <p:cNvSpPr>
            <a:spLocks noGrp="1"/>
          </p:cNvSpPr>
          <p:nvPr>
            <p:ph type="title"/>
          </p:nvPr>
        </p:nvSpPr>
        <p:spPr>
          <a:xfrm>
            <a:off x="838200" y="72894"/>
            <a:ext cx="10515600" cy="1325563"/>
          </a:xfrm>
        </p:spPr>
        <p:txBody>
          <a:bodyPr>
            <a:normAutofit/>
          </a:bodyPr>
          <a:lstStyle/>
          <a:p>
            <a:r>
              <a:rPr lang="en-AU" sz="3200" dirty="0"/>
              <a:t>Is the effect of temperature being hijacked by other variables in the model? (undetected collinearity?)</a:t>
            </a:r>
          </a:p>
        </p:txBody>
      </p:sp>
      <p:pic>
        <p:nvPicPr>
          <p:cNvPr id="4" name="Picture 3">
            <a:extLst>
              <a:ext uri="{FF2B5EF4-FFF2-40B4-BE49-F238E27FC236}">
                <a16:creationId xmlns:a16="http://schemas.microsoft.com/office/drawing/2014/main" id="{8811C4A4-91BE-4425-84B9-C4357FD56EF5}"/>
              </a:ext>
            </a:extLst>
          </p:cNvPr>
          <p:cNvPicPr>
            <a:picLocks noChangeAspect="1"/>
          </p:cNvPicPr>
          <p:nvPr/>
        </p:nvPicPr>
        <p:blipFill>
          <a:blip r:embed="rId2"/>
          <a:stretch>
            <a:fillRect/>
          </a:stretch>
        </p:blipFill>
        <p:spPr>
          <a:xfrm>
            <a:off x="4090022" y="1483298"/>
            <a:ext cx="3130711" cy="2286117"/>
          </a:xfrm>
          <a:prstGeom prst="rect">
            <a:avLst/>
          </a:prstGeom>
        </p:spPr>
      </p:pic>
      <p:pic>
        <p:nvPicPr>
          <p:cNvPr id="5" name="Picture 4">
            <a:extLst>
              <a:ext uri="{FF2B5EF4-FFF2-40B4-BE49-F238E27FC236}">
                <a16:creationId xmlns:a16="http://schemas.microsoft.com/office/drawing/2014/main" id="{6ED7570F-7D72-45F9-8161-8F4B1073B948}"/>
              </a:ext>
            </a:extLst>
          </p:cNvPr>
          <p:cNvPicPr>
            <a:picLocks noChangeAspect="1"/>
          </p:cNvPicPr>
          <p:nvPr/>
        </p:nvPicPr>
        <p:blipFill>
          <a:blip r:embed="rId3"/>
          <a:stretch>
            <a:fillRect/>
          </a:stretch>
        </p:blipFill>
        <p:spPr>
          <a:xfrm>
            <a:off x="438233" y="1483298"/>
            <a:ext cx="3130711" cy="2267067"/>
          </a:xfrm>
          <a:prstGeom prst="rect">
            <a:avLst/>
          </a:prstGeom>
        </p:spPr>
      </p:pic>
      <p:pic>
        <p:nvPicPr>
          <p:cNvPr id="6" name="Picture 5">
            <a:extLst>
              <a:ext uri="{FF2B5EF4-FFF2-40B4-BE49-F238E27FC236}">
                <a16:creationId xmlns:a16="http://schemas.microsoft.com/office/drawing/2014/main" id="{B680BB0A-3B5E-4445-9B9F-F0CD5357CAC3}"/>
              </a:ext>
            </a:extLst>
          </p:cNvPr>
          <p:cNvPicPr>
            <a:picLocks noChangeAspect="1"/>
          </p:cNvPicPr>
          <p:nvPr/>
        </p:nvPicPr>
        <p:blipFill>
          <a:blip r:embed="rId4"/>
          <a:stretch>
            <a:fillRect/>
          </a:stretch>
        </p:blipFill>
        <p:spPr>
          <a:xfrm>
            <a:off x="8071749" y="1457897"/>
            <a:ext cx="3175163" cy="2292468"/>
          </a:xfrm>
          <a:prstGeom prst="rect">
            <a:avLst/>
          </a:prstGeom>
        </p:spPr>
      </p:pic>
      <p:pic>
        <p:nvPicPr>
          <p:cNvPr id="7" name="Picture 6">
            <a:extLst>
              <a:ext uri="{FF2B5EF4-FFF2-40B4-BE49-F238E27FC236}">
                <a16:creationId xmlns:a16="http://schemas.microsoft.com/office/drawing/2014/main" id="{36AEDFC0-5F85-45C3-B695-3F08CBAA8BD6}"/>
              </a:ext>
            </a:extLst>
          </p:cNvPr>
          <p:cNvPicPr>
            <a:picLocks noChangeAspect="1"/>
          </p:cNvPicPr>
          <p:nvPr/>
        </p:nvPicPr>
        <p:blipFill>
          <a:blip r:embed="rId5"/>
          <a:stretch>
            <a:fillRect/>
          </a:stretch>
        </p:blipFill>
        <p:spPr>
          <a:xfrm>
            <a:off x="838200" y="3930977"/>
            <a:ext cx="2876855" cy="2412990"/>
          </a:xfrm>
          <a:prstGeom prst="rect">
            <a:avLst/>
          </a:prstGeom>
        </p:spPr>
      </p:pic>
      <p:pic>
        <p:nvPicPr>
          <p:cNvPr id="8" name="Picture 7">
            <a:extLst>
              <a:ext uri="{FF2B5EF4-FFF2-40B4-BE49-F238E27FC236}">
                <a16:creationId xmlns:a16="http://schemas.microsoft.com/office/drawing/2014/main" id="{71561135-F4BA-47E3-9C45-C0BAB1335923}"/>
              </a:ext>
            </a:extLst>
          </p:cNvPr>
          <p:cNvPicPr>
            <a:picLocks noChangeAspect="1"/>
          </p:cNvPicPr>
          <p:nvPr/>
        </p:nvPicPr>
        <p:blipFill>
          <a:blip r:embed="rId6"/>
          <a:stretch>
            <a:fillRect/>
          </a:stretch>
        </p:blipFill>
        <p:spPr>
          <a:xfrm>
            <a:off x="4433676" y="3930977"/>
            <a:ext cx="2981110" cy="2481969"/>
          </a:xfrm>
          <a:prstGeom prst="rect">
            <a:avLst/>
          </a:prstGeom>
        </p:spPr>
      </p:pic>
      <p:pic>
        <p:nvPicPr>
          <p:cNvPr id="9" name="Picture 8">
            <a:extLst>
              <a:ext uri="{FF2B5EF4-FFF2-40B4-BE49-F238E27FC236}">
                <a16:creationId xmlns:a16="http://schemas.microsoft.com/office/drawing/2014/main" id="{222E2FB8-5322-4E07-B258-5C0DC5B89109}"/>
              </a:ext>
            </a:extLst>
          </p:cNvPr>
          <p:cNvPicPr>
            <a:picLocks noChangeAspect="1"/>
          </p:cNvPicPr>
          <p:nvPr/>
        </p:nvPicPr>
        <p:blipFill>
          <a:blip r:embed="rId7"/>
          <a:stretch>
            <a:fillRect/>
          </a:stretch>
        </p:blipFill>
        <p:spPr>
          <a:xfrm>
            <a:off x="8310913" y="3889755"/>
            <a:ext cx="2935999" cy="2564411"/>
          </a:xfrm>
          <a:prstGeom prst="rect">
            <a:avLst/>
          </a:prstGeom>
        </p:spPr>
      </p:pic>
    </p:spTree>
    <p:extLst>
      <p:ext uri="{BB962C8B-B14F-4D97-AF65-F5344CB8AC3E}">
        <p14:creationId xmlns:p14="http://schemas.microsoft.com/office/powerpoint/2010/main" val="285799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BB58-F4C0-4861-9478-D37587FADC2B}"/>
              </a:ext>
            </a:extLst>
          </p:cNvPr>
          <p:cNvSpPr>
            <a:spLocks noGrp="1"/>
          </p:cNvSpPr>
          <p:nvPr>
            <p:ph type="title"/>
          </p:nvPr>
        </p:nvSpPr>
        <p:spPr>
          <a:xfrm>
            <a:off x="838200" y="0"/>
            <a:ext cx="10515600" cy="1325563"/>
          </a:xfrm>
        </p:spPr>
        <p:txBody>
          <a:bodyPr>
            <a:normAutofit/>
          </a:bodyPr>
          <a:lstStyle/>
          <a:p>
            <a:r>
              <a:rPr lang="en-US" dirty="0"/>
              <a:t>Variance inflation factors</a:t>
            </a:r>
            <a:endParaRPr lang="en-AU" dirty="0"/>
          </a:p>
        </p:txBody>
      </p:sp>
      <p:sp>
        <p:nvSpPr>
          <p:cNvPr id="3" name="Content Placeholder 2">
            <a:extLst>
              <a:ext uri="{FF2B5EF4-FFF2-40B4-BE49-F238E27FC236}">
                <a16:creationId xmlns:a16="http://schemas.microsoft.com/office/drawing/2014/main" id="{F9CDE9A1-6724-450B-AE7C-52537F873CB6}"/>
              </a:ext>
            </a:extLst>
          </p:cNvPr>
          <p:cNvSpPr>
            <a:spLocks noGrp="1"/>
          </p:cNvSpPr>
          <p:nvPr>
            <p:ph idx="1"/>
          </p:nvPr>
        </p:nvSpPr>
        <p:spPr>
          <a:xfrm>
            <a:off x="696798" y="1062053"/>
            <a:ext cx="10515600" cy="4351338"/>
          </a:xfrm>
        </p:spPr>
        <p:txBody>
          <a:bodyPr>
            <a:normAutofit/>
          </a:bodyPr>
          <a:lstStyle/>
          <a:p>
            <a:r>
              <a:rPr lang="en-US" sz="2000" dirty="0"/>
              <a:t>i.e. is a measure for how easily an x-variable is predicted from a linear regression using the other x-variables.</a:t>
            </a:r>
          </a:p>
          <a:p>
            <a:r>
              <a:rPr lang="en-US" sz="2000" dirty="0"/>
              <a:t>Should be &lt;3</a:t>
            </a:r>
          </a:p>
          <a:p>
            <a:r>
              <a:rPr lang="en-US" sz="2000" dirty="0"/>
              <a:t>Removing oxygen, </a:t>
            </a:r>
            <a:r>
              <a:rPr lang="en-US" sz="2000" dirty="0" err="1"/>
              <a:t>Vbin</a:t>
            </a:r>
            <a:r>
              <a:rPr lang="en-US" sz="2000" dirty="0"/>
              <a:t>, nitrate</a:t>
            </a:r>
          </a:p>
        </p:txBody>
      </p:sp>
      <p:pic>
        <p:nvPicPr>
          <p:cNvPr id="7" name="Picture 6">
            <a:extLst>
              <a:ext uri="{FF2B5EF4-FFF2-40B4-BE49-F238E27FC236}">
                <a16:creationId xmlns:a16="http://schemas.microsoft.com/office/drawing/2014/main" id="{F39EF2BA-6503-4DE7-89D4-C63C130F11C8}"/>
              </a:ext>
            </a:extLst>
          </p:cNvPr>
          <p:cNvPicPr>
            <a:picLocks noChangeAspect="1"/>
          </p:cNvPicPr>
          <p:nvPr/>
        </p:nvPicPr>
        <p:blipFill>
          <a:blip r:embed="rId2"/>
          <a:stretch>
            <a:fillRect/>
          </a:stretch>
        </p:blipFill>
        <p:spPr>
          <a:xfrm>
            <a:off x="1636300" y="3025537"/>
            <a:ext cx="2667828" cy="1797393"/>
          </a:xfrm>
          <a:prstGeom prst="rect">
            <a:avLst/>
          </a:prstGeom>
        </p:spPr>
      </p:pic>
      <p:pic>
        <p:nvPicPr>
          <p:cNvPr id="8" name="Picture 7">
            <a:extLst>
              <a:ext uri="{FF2B5EF4-FFF2-40B4-BE49-F238E27FC236}">
                <a16:creationId xmlns:a16="http://schemas.microsoft.com/office/drawing/2014/main" id="{449A979B-819E-46F3-BABB-68E564F1A2AB}"/>
              </a:ext>
            </a:extLst>
          </p:cNvPr>
          <p:cNvPicPr>
            <a:picLocks noChangeAspect="1"/>
          </p:cNvPicPr>
          <p:nvPr/>
        </p:nvPicPr>
        <p:blipFill>
          <a:blip r:embed="rId3"/>
          <a:stretch>
            <a:fillRect/>
          </a:stretch>
        </p:blipFill>
        <p:spPr>
          <a:xfrm>
            <a:off x="6170166" y="3157514"/>
            <a:ext cx="3266066" cy="1526066"/>
          </a:xfrm>
          <a:prstGeom prst="rect">
            <a:avLst/>
          </a:prstGeom>
        </p:spPr>
      </p:pic>
    </p:spTree>
    <p:extLst>
      <p:ext uri="{BB962C8B-B14F-4D97-AF65-F5344CB8AC3E}">
        <p14:creationId xmlns:p14="http://schemas.microsoft.com/office/powerpoint/2010/main" val="155316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A1701D-1EAB-4795-964F-1D283CC7EB0A}"/>
              </a:ext>
            </a:extLst>
          </p:cNvPr>
          <p:cNvPicPr>
            <a:picLocks noGrp="1" noChangeAspect="1"/>
          </p:cNvPicPr>
          <p:nvPr>
            <p:ph idx="1"/>
          </p:nvPr>
        </p:nvPicPr>
        <p:blipFill>
          <a:blip r:embed="rId2"/>
          <a:stretch>
            <a:fillRect/>
          </a:stretch>
        </p:blipFill>
        <p:spPr>
          <a:xfrm>
            <a:off x="2560917" y="553007"/>
            <a:ext cx="6799899" cy="5374562"/>
          </a:xfrm>
          <a:prstGeom prst="rect">
            <a:avLst/>
          </a:prstGeom>
        </p:spPr>
      </p:pic>
      <p:sp>
        <p:nvSpPr>
          <p:cNvPr id="5" name="TextBox 4">
            <a:extLst>
              <a:ext uri="{FF2B5EF4-FFF2-40B4-BE49-F238E27FC236}">
                <a16:creationId xmlns:a16="http://schemas.microsoft.com/office/drawing/2014/main" id="{5F856B3C-454E-489F-8DCD-36E61F1BD2EA}"/>
              </a:ext>
            </a:extLst>
          </p:cNvPr>
          <p:cNvSpPr txBox="1"/>
          <p:nvPr/>
        </p:nvSpPr>
        <p:spPr>
          <a:xfrm>
            <a:off x="5354425" y="5935661"/>
            <a:ext cx="2460396" cy="369332"/>
          </a:xfrm>
          <a:prstGeom prst="rect">
            <a:avLst/>
          </a:prstGeom>
          <a:noFill/>
        </p:spPr>
        <p:txBody>
          <a:bodyPr wrap="square" rtlCol="0">
            <a:spAutoFit/>
          </a:bodyPr>
          <a:lstStyle/>
          <a:p>
            <a:r>
              <a:rPr lang="en-AU" dirty="0"/>
              <a:t>Seafloor slope</a:t>
            </a:r>
          </a:p>
        </p:txBody>
      </p:sp>
      <p:sp>
        <p:nvSpPr>
          <p:cNvPr id="6" name="Rectangle 5">
            <a:extLst>
              <a:ext uri="{FF2B5EF4-FFF2-40B4-BE49-F238E27FC236}">
                <a16:creationId xmlns:a16="http://schemas.microsoft.com/office/drawing/2014/main" id="{048F6969-3B53-490F-BF44-C8771C134C0E}"/>
              </a:ext>
            </a:extLst>
          </p:cNvPr>
          <p:cNvSpPr/>
          <p:nvPr/>
        </p:nvSpPr>
        <p:spPr>
          <a:xfrm>
            <a:off x="5960867" y="3101419"/>
            <a:ext cx="3324536" cy="2554663"/>
          </a:xfrm>
          <a:prstGeom prst="rect">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extBox 1">
            <a:extLst>
              <a:ext uri="{FF2B5EF4-FFF2-40B4-BE49-F238E27FC236}">
                <a16:creationId xmlns:a16="http://schemas.microsoft.com/office/drawing/2014/main" id="{849B6177-6E4B-41CD-8867-653FDC7E18CD}"/>
              </a:ext>
            </a:extLst>
          </p:cNvPr>
          <p:cNvSpPr txBox="1"/>
          <p:nvPr/>
        </p:nvSpPr>
        <p:spPr>
          <a:xfrm>
            <a:off x="801277" y="183675"/>
            <a:ext cx="2762053" cy="369332"/>
          </a:xfrm>
          <a:prstGeom prst="rect">
            <a:avLst/>
          </a:prstGeom>
          <a:noFill/>
        </p:spPr>
        <p:txBody>
          <a:bodyPr wrap="square" rtlCol="0">
            <a:spAutoFit/>
          </a:bodyPr>
          <a:lstStyle/>
          <a:p>
            <a:r>
              <a:rPr lang="en-US" dirty="0"/>
              <a:t>Remove seafloor slope</a:t>
            </a:r>
            <a:endParaRPr lang="en-AU" dirty="0"/>
          </a:p>
        </p:txBody>
      </p:sp>
    </p:spTree>
    <p:extLst>
      <p:ext uri="{BB962C8B-B14F-4D97-AF65-F5344CB8AC3E}">
        <p14:creationId xmlns:p14="http://schemas.microsoft.com/office/powerpoint/2010/main" val="310207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FE0981-FFB3-4F02-9565-0C2447DDB7CF}"/>
              </a:ext>
            </a:extLst>
          </p:cNvPr>
          <p:cNvPicPr>
            <a:picLocks noGrp="1" noChangeAspect="1"/>
          </p:cNvPicPr>
          <p:nvPr>
            <p:ph idx="1"/>
          </p:nvPr>
        </p:nvPicPr>
        <p:blipFill>
          <a:blip r:embed="rId2"/>
          <a:stretch>
            <a:fillRect/>
          </a:stretch>
        </p:blipFill>
        <p:spPr>
          <a:xfrm>
            <a:off x="173947" y="1160268"/>
            <a:ext cx="7731045" cy="6064610"/>
          </a:xfrm>
          <a:prstGeom prst="rect">
            <a:avLst/>
          </a:prstGeom>
        </p:spPr>
      </p:pic>
      <p:sp>
        <p:nvSpPr>
          <p:cNvPr id="5" name="Rectangle 4">
            <a:extLst>
              <a:ext uri="{FF2B5EF4-FFF2-40B4-BE49-F238E27FC236}">
                <a16:creationId xmlns:a16="http://schemas.microsoft.com/office/drawing/2014/main" id="{A45BA67B-9BA7-40D4-938F-5F9B7B393AE8}"/>
              </a:ext>
            </a:extLst>
          </p:cNvPr>
          <p:cNvSpPr/>
          <p:nvPr/>
        </p:nvSpPr>
        <p:spPr>
          <a:xfrm>
            <a:off x="4039469" y="1329180"/>
            <a:ext cx="3624523" cy="2432115"/>
          </a:xfrm>
          <a:prstGeom prst="rect">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6" name="Picture 5">
            <a:extLst>
              <a:ext uri="{FF2B5EF4-FFF2-40B4-BE49-F238E27FC236}">
                <a16:creationId xmlns:a16="http://schemas.microsoft.com/office/drawing/2014/main" id="{209E905B-BB29-427B-8A03-EF779341070F}"/>
              </a:ext>
            </a:extLst>
          </p:cNvPr>
          <p:cNvPicPr>
            <a:picLocks noChangeAspect="1"/>
          </p:cNvPicPr>
          <p:nvPr/>
        </p:nvPicPr>
        <p:blipFill>
          <a:blip r:embed="rId3"/>
          <a:stretch>
            <a:fillRect/>
          </a:stretch>
        </p:blipFill>
        <p:spPr>
          <a:xfrm>
            <a:off x="7827574" y="1659465"/>
            <a:ext cx="3942940" cy="3035084"/>
          </a:xfrm>
          <a:prstGeom prst="rect">
            <a:avLst/>
          </a:prstGeom>
        </p:spPr>
      </p:pic>
      <p:sp>
        <p:nvSpPr>
          <p:cNvPr id="7" name="TextBox 6">
            <a:extLst>
              <a:ext uri="{FF2B5EF4-FFF2-40B4-BE49-F238E27FC236}">
                <a16:creationId xmlns:a16="http://schemas.microsoft.com/office/drawing/2014/main" id="{C084B2A8-02D0-4BCB-AE0E-EA385440E131}"/>
              </a:ext>
            </a:extLst>
          </p:cNvPr>
          <p:cNvSpPr txBox="1"/>
          <p:nvPr/>
        </p:nvSpPr>
        <p:spPr>
          <a:xfrm>
            <a:off x="678730" y="457798"/>
            <a:ext cx="7503736" cy="830997"/>
          </a:xfrm>
          <a:prstGeom prst="rect">
            <a:avLst/>
          </a:prstGeom>
          <a:noFill/>
        </p:spPr>
        <p:txBody>
          <a:bodyPr wrap="square" rtlCol="0">
            <a:spAutoFit/>
          </a:bodyPr>
          <a:lstStyle/>
          <a:p>
            <a:r>
              <a:rPr lang="en-AU" sz="2400" dirty="0"/>
              <a:t>Remove </a:t>
            </a:r>
            <a:r>
              <a:rPr lang="en-AU" sz="2400" dirty="0" err="1"/>
              <a:t>Vbin</a:t>
            </a:r>
            <a:r>
              <a:rPr lang="en-AU" sz="2400" dirty="0"/>
              <a:t> (more reason to, plus the NAs)</a:t>
            </a:r>
          </a:p>
          <a:p>
            <a:r>
              <a:rPr lang="en-US" sz="2400" dirty="0"/>
              <a:t>	</a:t>
            </a:r>
            <a:r>
              <a:rPr lang="en-AU" sz="2400" dirty="0"/>
              <a:t>and removal influences temperature effect…</a:t>
            </a:r>
          </a:p>
        </p:txBody>
      </p:sp>
    </p:spTree>
    <p:extLst>
      <p:ext uri="{BB962C8B-B14F-4D97-AF65-F5344CB8AC3E}">
        <p14:creationId xmlns:p14="http://schemas.microsoft.com/office/powerpoint/2010/main" val="36222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5B08-CCA8-430D-95B2-84EF45E0A558}"/>
              </a:ext>
            </a:extLst>
          </p:cNvPr>
          <p:cNvSpPr>
            <a:spLocks noGrp="1"/>
          </p:cNvSpPr>
          <p:nvPr>
            <p:ph type="title"/>
          </p:nvPr>
        </p:nvSpPr>
        <p:spPr/>
        <p:txBody>
          <a:bodyPr/>
          <a:lstStyle/>
          <a:p>
            <a:r>
              <a:rPr lang="en-AU" dirty="0"/>
              <a:t>Removing oxygen (more indication)</a:t>
            </a:r>
          </a:p>
        </p:txBody>
      </p:sp>
      <p:pic>
        <p:nvPicPr>
          <p:cNvPr id="4" name="Picture 3">
            <a:extLst>
              <a:ext uri="{FF2B5EF4-FFF2-40B4-BE49-F238E27FC236}">
                <a16:creationId xmlns:a16="http://schemas.microsoft.com/office/drawing/2014/main" id="{FFE4B295-C9F4-42C7-94F9-3117CE6360D7}"/>
              </a:ext>
            </a:extLst>
          </p:cNvPr>
          <p:cNvPicPr>
            <a:picLocks noChangeAspect="1"/>
          </p:cNvPicPr>
          <p:nvPr/>
        </p:nvPicPr>
        <p:blipFill>
          <a:blip r:embed="rId2"/>
          <a:stretch>
            <a:fillRect/>
          </a:stretch>
        </p:blipFill>
        <p:spPr>
          <a:xfrm>
            <a:off x="9075020" y="2470873"/>
            <a:ext cx="1790792" cy="1162110"/>
          </a:xfrm>
          <a:prstGeom prst="rect">
            <a:avLst/>
          </a:prstGeom>
        </p:spPr>
      </p:pic>
      <p:pic>
        <p:nvPicPr>
          <p:cNvPr id="5" name="Picture 4">
            <a:extLst>
              <a:ext uri="{FF2B5EF4-FFF2-40B4-BE49-F238E27FC236}">
                <a16:creationId xmlns:a16="http://schemas.microsoft.com/office/drawing/2014/main" id="{BC02C04D-AE14-4B41-B008-A120790C01C1}"/>
              </a:ext>
            </a:extLst>
          </p:cNvPr>
          <p:cNvPicPr>
            <a:picLocks noChangeAspect="1"/>
          </p:cNvPicPr>
          <p:nvPr/>
        </p:nvPicPr>
        <p:blipFill>
          <a:blip r:embed="rId3"/>
          <a:stretch>
            <a:fillRect/>
          </a:stretch>
        </p:blipFill>
        <p:spPr>
          <a:xfrm>
            <a:off x="1844343" y="1825625"/>
            <a:ext cx="6299524" cy="4991357"/>
          </a:xfrm>
          <a:prstGeom prst="rect">
            <a:avLst/>
          </a:prstGeom>
        </p:spPr>
      </p:pic>
    </p:spTree>
    <p:extLst>
      <p:ext uri="{BB962C8B-B14F-4D97-AF65-F5344CB8AC3E}">
        <p14:creationId xmlns:p14="http://schemas.microsoft.com/office/powerpoint/2010/main" val="119506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2AC1-A656-481F-BF6E-425BE2A1D0A5}"/>
              </a:ext>
            </a:extLst>
          </p:cNvPr>
          <p:cNvSpPr>
            <a:spLocks noGrp="1"/>
          </p:cNvSpPr>
          <p:nvPr>
            <p:ph type="title"/>
          </p:nvPr>
        </p:nvSpPr>
        <p:spPr/>
        <p:txBody>
          <a:bodyPr/>
          <a:lstStyle/>
          <a:p>
            <a:r>
              <a:rPr lang="en-AU" dirty="0"/>
              <a:t>Outliers in y</a:t>
            </a:r>
          </a:p>
        </p:txBody>
      </p:sp>
      <p:pic>
        <p:nvPicPr>
          <p:cNvPr id="4" name="Picture 3">
            <a:extLst>
              <a:ext uri="{FF2B5EF4-FFF2-40B4-BE49-F238E27FC236}">
                <a16:creationId xmlns:a16="http://schemas.microsoft.com/office/drawing/2014/main" id="{53B8BDDB-CE56-4912-A721-752CB61DE046}"/>
              </a:ext>
            </a:extLst>
          </p:cNvPr>
          <p:cNvPicPr>
            <a:picLocks noChangeAspect="1"/>
          </p:cNvPicPr>
          <p:nvPr/>
        </p:nvPicPr>
        <p:blipFill>
          <a:blip r:embed="rId2"/>
          <a:stretch>
            <a:fillRect/>
          </a:stretch>
        </p:blipFill>
        <p:spPr>
          <a:xfrm>
            <a:off x="3358661" y="1540331"/>
            <a:ext cx="4804951" cy="4952544"/>
          </a:xfrm>
          <a:prstGeom prst="rect">
            <a:avLst/>
          </a:prstGeom>
        </p:spPr>
      </p:pic>
    </p:spTree>
    <p:extLst>
      <p:ext uri="{BB962C8B-B14F-4D97-AF65-F5344CB8AC3E}">
        <p14:creationId xmlns:p14="http://schemas.microsoft.com/office/powerpoint/2010/main" val="702628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6071-55A3-42EC-9824-0F50923C8F5C}"/>
              </a:ext>
            </a:extLst>
          </p:cNvPr>
          <p:cNvSpPr>
            <a:spLocks noGrp="1"/>
          </p:cNvSpPr>
          <p:nvPr>
            <p:ph type="title"/>
          </p:nvPr>
        </p:nvSpPr>
        <p:spPr>
          <a:xfrm>
            <a:off x="479982" y="120028"/>
            <a:ext cx="10515600" cy="1325563"/>
          </a:xfrm>
        </p:spPr>
        <p:txBody>
          <a:bodyPr/>
          <a:lstStyle/>
          <a:p>
            <a:r>
              <a:rPr lang="en-AU" dirty="0"/>
              <a:t>Balance across factor levels</a:t>
            </a:r>
          </a:p>
        </p:txBody>
      </p:sp>
      <p:sp>
        <p:nvSpPr>
          <p:cNvPr id="6" name="Content Placeholder 5">
            <a:extLst>
              <a:ext uri="{FF2B5EF4-FFF2-40B4-BE49-F238E27FC236}">
                <a16:creationId xmlns:a16="http://schemas.microsoft.com/office/drawing/2014/main" id="{8C13FC95-A202-49E8-A170-8A46B0B1AA55}"/>
              </a:ext>
            </a:extLst>
          </p:cNvPr>
          <p:cNvSpPr>
            <a:spLocks noGrp="1"/>
          </p:cNvSpPr>
          <p:nvPr>
            <p:ph idx="1"/>
          </p:nvPr>
        </p:nvSpPr>
        <p:spPr>
          <a:xfrm>
            <a:off x="395140" y="1363712"/>
            <a:ext cx="10958660" cy="4351338"/>
          </a:xfrm>
        </p:spPr>
        <p:txBody>
          <a:bodyPr>
            <a:normAutofit/>
          </a:bodyPr>
          <a:lstStyle/>
          <a:p>
            <a:pPr>
              <a:lnSpc>
                <a:spcPct val="100000"/>
              </a:lnSpc>
              <a:spcBef>
                <a:spcPts val="0"/>
              </a:spcBef>
            </a:pPr>
            <a:r>
              <a:rPr lang="en-US" sz="2000" dirty="0"/>
              <a:t>All levels do have enough observations (10-15). Hence they are balanced in one dimension.</a:t>
            </a:r>
          </a:p>
          <a:p>
            <a:pPr>
              <a:lnSpc>
                <a:spcPct val="100000"/>
              </a:lnSpc>
              <a:spcBef>
                <a:spcPts val="0"/>
              </a:spcBef>
            </a:pPr>
            <a:r>
              <a:rPr lang="en-US" sz="2000" dirty="0"/>
              <a:t>However, there are some issues here in the two-way combos:</a:t>
            </a:r>
          </a:p>
          <a:p>
            <a:pPr lvl="1">
              <a:lnSpc>
                <a:spcPct val="100000"/>
              </a:lnSpc>
              <a:spcBef>
                <a:spcPts val="0"/>
              </a:spcBef>
            </a:pPr>
            <a:r>
              <a:rPr lang="en-US" sz="1400" dirty="0" err="1"/>
              <a:t>Ubin</a:t>
            </a:r>
            <a:r>
              <a:rPr lang="en-US" sz="1400" dirty="0"/>
              <a:t> is entirely determinable by site</a:t>
            </a:r>
          </a:p>
          <a:p>
            <a:pPr lvl="1">
              <a:lnSpc>
                <a:spcPct val="100000"/>
              </a:lnSpc>
              <a:spcBef>
                <a:spcPts val="0"/>
              </a:spcBef>
            </a:pPr>
            <a:r>
              <a:rPr lang="en-US" sz="1400" dirty="0" err="1"/>
              <a:t>Ubin</a:t>
            </a:r>
            <a:r>
              <a:rPr lang="en-US" sz="1400" dirty="0"/>
              <a:t> can be determined based on </a:t>
            </a:r>
            <a:r>
              <a:rPr lang="en-US" sz="1400" dirty="0" err="1"/>
              <a:t>Vbin</a:t>
            </a:r>
            <a:r>
              <a:rPr lang="en-US" sz="1400" dirty="0"/>
              <a:t> and vice versa.</a:t>
            </a:r>
          </a:p>
        </p:txBody>
      </p:sp>
      <p:pic>
        <p:nvPicPr>
          <p:cNvPr id="7" name="Picture 6">
            <a:extLst>
              <a:ext uri="{FF2B5EF4-FFF2-40B4-BE49-F238E27FC236}">
                <a16:creationId xmlns:a16="http://schemas.microsoft.com/office/drawing/2014/main" id="{A86CF0B0-9726-4C09-BD71-EA65D2C0CEEF}"/>
              </a:ext>
            </a:extLst>
          </p:cNvPr>
          <p:cNvPicPr>
            <a:picLocks noChangeAspect="1"/>
          </p:cNvPicPr>
          <p:nvPr/>
        </p:nvPicPr>
        <p:blipFill>
          <a:blip r:embed="rId2"/>
          <a:stretch>
            <a:fillRect/>
          </a:stretch>
        </p:blipFill>
        <p:spPr>
          <a:xfrm>
            <a:off x="2645759" y="3099930"/>
            <a:ext cx="5084220" cy="2615120"/>
          </a:xfrm>
          <a:prstGeom prst="rect">
            <a:avLst/>
          </a:prstGeom>
        </p:spPr>
      </p:pic>
    </p:spTree>
    <p:extLst>
      <p:ext uri="{BB962C8B-B14F-4D97-AF65-F5344CB8AC3E}">
        <p14:creationId xmlns:p14="http://schemas.microsoft.com/office/powerpoint/2010/main" val="2241353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655</Words>
  <Application>Microsoft Office PowerPoint</Application>
  <PresentationFormat>Widescreen</PresentationFormat>
  <Paragraphs>76</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14/5/19</vt:lpstr>
      <vt:lpstr>Data exploration</vt:lpstr>
      <vt:lpstr>PowerPoint Presentation</vt:lpstr>
      <vt:lpstr>Variance inflation factors</vt:lpstr>
      <vt:lpstr>PowerPoint Presentation</vt:lpstr>
      <vt:lpstr>PowerPoint Presentation</vt:lpstr>
      <vt:lpstr>Removing oxygen (more indication)</vt:lpstr>
      <vt:lpstr>Outliers in y</vt:lpstr>
      <vt:lpstr>Balance across factor levels</vt:lpstr>
      <vt:lpstr>Relationships with y variables @ CB </vt:lpstr>
      <vt:lpstr>Relationships with y variables @ EH </vt:lpstr>
      <vt:lpstr>Relationships with y variables @ NS </vt:lpstr>
      <vt:lpstr>Relationships with y variables @ DH</vt:lpstr>
      <vt:lpstr>Relationships with y variables @ all sites</vt:lpstr>
      <vt:lpstr>Categorical x versus y</vt:lpstr>
      <vt:lpstr>Interactions</vt:lpstr>
      <vt:lpstr>Interactions</vt:lpstr>
      <vt:lpstr>PowerPoint Presentation</vt:lpstr>
      <vt:lpstr>NAs in fluorescence</vt:lpstr>
      <vt:lpstr>NAs in Vbin</vt:lpstr>
      <vt:lpstr>NAs in Vbin</vt:lpstr>
      <vt:lpstr>NAs in NBSS slope</vt:lpstr>
      <vt:lpstr>Approach</vt:lpstr>
      <vt:lpstr>Step1: linear models (biomass example)</vt:lpstr>
      <vt:lpstr>Step2: move to GLM</vt:lpstr>
      <vt:lpstr>M2 continued</vt:lpstr>
      <vt:lpstr>Step 3: try cubic polynomial terms</vt:lpstr>
      <vt:lpstr>M2 &lt;- gam(Biomass ~ s(Temp) + s(fluorescence) + s(GA_depth2) + site2 + Dbin,           data=df3,family=Gamma(link="log"), method="REML")</vt:lpstr>
      <vt:lpstr>Something is wrong </vt:lpstr>
      <vt:lpstr>Spatial autocorrelation</vt:lpstr>
      <vt:lpstr>Including a spatial autocorrelation term (working?)</vt:lpstr>
      <vt:lpstr>PowerPoint Presentation</vt:lpstr>
      <vt:lpstr>Temperature….(over fitted?)</vt:lpstr>
      <vt:lpstr>Is the effect of temperature being hijacked by other variables in the model? (undetected collinearity?)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Yates</dc:creator>
  <cp:lastModifiedBy>Hayden Schilling</cp:lastModifiedBy>
  <cp:revision>13</cp:revision>
  <dcterms:created xsi:type="dcterms:W3CDTF">2019-05-14T00:25:02Z</dcterms:created>
  <dcterms:modified xsi:type="dcterms:W3CDTF">2019-06-19T22:42:53Z</dcterms:modified>
</cp:coreProperties>
</file>